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723" r:id="rId1"/>
  </p:sldMasterIdLst>
  <p:notesMasterIdLst>
    <p:notesMasterId r:id="rId27"/>
  </p:notesMasterIdLst>
  <p:sldIdLst>
    <p:sldId id="256" r:id="rId2"/>
    <p:sldId id="257" r:id="rId3"/>
    <p:sldId id="258" r:id="rId4"/>
    <p:sldId id="261" r:id="rId5"/>
    <p:sldId id="306" r:id="rId6"/>
    <p:sldId id="327" r:id="rId7"/>
    <p:sldId id="305" r:id="rId8"/>
    <p:sldId id="329" r:id="rId9"/>
    <p:sldId id="312" r:id="rId10"/>
    <p:sldId id="331" r:id="rId11"/>
    <p:sldId id="308" r:id="rId12"/>
    <p:sldId id="313" r:id="rId13"/>
    <p:sldId id="314" r:id="rId14"/>
    <p:sldId id="315" r:id="rId15"/>
    <p:sldId id="267" r:id="rId16"/>
    <p:sldId id="297" r:id="rId17"/>
    <p:sldId id="317" r:id="rId18"/>
    <p:sldId id="318" r:id="rId19"/>
    <p:sldId id="319" r:id="rId20"/>
    <p:sldId id="326" r:id="rId21"/>
    <p:sldId id="273" r:id="rId22"/>
    <p:sldId id="320" r:id="rId23"/>
    <p:sldId id="321" r:id="rId24"/>
    <p:sldId id="323" r:id="rId25"/>
    <p:sldId id="278" r:id="rId26"/>
  </p:sldIdLst>
  <p:sldSz cx="9144000" cy="5143500" type="screen16x9"/>
  <p:notesSz cx="9940925" cy="6808788"/>
  <p:embeddedFontLst>
    <p:embeddedFont>
      <p:font typeface="Calibri" panose="020F0502020204030204" pitchFamily="34" charset="0"/>
      <p:regular r:id="rId28"/>
      <p:bold r:id="rId29"/>
      <p:italic r:id="rId30"/>
      <p:boldItalic r:id="rId31"/>
    </p:embeddedFont>
    <p:embeddedFont>
      <p:font typeface="Gill Sans MT" panose="020B0502020104020203" pitchFamily="34" charset="0"/>
      <p:regular r:id="rId32"/>
      <p:bold r:id="rId33"/>
      <p:italic r:id="rId34"/>
      <p:boldItalic r:id="rId35"/>
    </p:embeddedFont>
    <p:embeddedFont>
      <p:font typeface="Inter-Regular" panose="020B0604020202020204" charset="0"/>
      <p:regular r:id="rId36"/>
      <p:bold r:id="rId3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uwisio Mukavhi" initials="AM" lastIdx="6" clrIdx="0">
    <p:extLst>
      <p:ext uri="{19B8F6BF-5375-455C-9EA6-DF929625EA0E}">
        <p15:presenceInfo xmlns:p15="http://schemas.microsoft.com/office/powerpoint/2012/main" userId="Aluwisio Mukavhi" providerId="None"/>
      </p:ext>
    </p:extLst>
  </p:cmAuthor>
  <p:cmAuthor id="2" name="Tinashe Mwadiwa" initials="TM" lastIdx="1" clrIdx="1">
    <p:extLst>
      <p:ext uri="{19B8F6BF-5375-455C-9EA6-DF929625EA0E}">
        <p15:presenceInfo xmlns:p15="http://schemas.microsoft.com/office/powerpoint/2012/main" userId="968de9f90549d94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4B8CE54-D7E4-4D6C-B30F-6A91B47CCFBE}">
  <a:tblStyle styleId="{E4B8CE54-D7E4-4D6C-B30F-6A91B47CCFBE}"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E1A51BF6-B60F-430B-B708-1F52C015F517}"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449" autoAdjust="0"/>
    <p:restoredTop sz="95349" autoAdjust="0"/>
  </p:normalViewPr>
  <p:slideViewPr>
    <p:cSldViewPr snapToGrid="0">
      <p:cViewPr varScale="1">
        <p:scale>
          <a:sx n="113" d="100"/>
          <a:sy n="113" d="100"/>
        </p:scale>
        <p:origin x="136"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03F482-7487-4624-98F8-F467CD30432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82FB686-B4C8-4B62-9CAB-859F9DFAA272}">
      <dgm:prSet/>
      <dgm:spPr>
        <a:solidFill>
          <a:srgbClr val="00B050"/>
        </a:solidFill>
      </dgm:spPr>
      <dgm:t>
        <a:bodyPr/>
        <a:lstStyle/>
        <a:p>
          <a:pPr rtl="0"/>
          <a:r>
            <a:rPr lang="en-ZW" b="0" i="0" dirty="0"/>
            <a:t>2</a:t>
          </a:r>
          <a:r>
            <a:rPr lang="en-ZW" b="0" i="0" baseline="30000" dirty="0"/>
            <a:t>ND</a:t>
          </a:r>
          <a:r>
            <a:rPr lang="en-ZW" b="0" i="0" dirty="0"/>
            <a:t>  QUARTER 2026 PRISON ADMISSIONS AND DISCHARGES STATISTICS</a:t>
          </a:r>
          <a:endParaRPr lang="en-ZW" dirty="0"/>
        </a:p>
      </dgm:t>
    </dgm:pt>
    <dgm:pt modelId="{D2DDC8A4-AB81-485A-AEEC-E9B3A235F229}" type="sibTrans" cxnId="{92F73F93-F57D-4A24-886E-E0C976EA18C0}">
      <dgm:prSet/>
      <dgm:spPr/>
      <dgm:t>
        <a:bodyPr/>
        <a:lstStyle/>
        <a:p>
          <a:endParaRPr lang="en-US"/>
        </a:p>
      </dgm:t>
    </dgm:pt>
    <dgm:pt modelId="{21BA2564-8D24-4A36-838F-C4A72AB242AA}" type="parTrans" cxnId="{92F73F93-F57D-4A24-886E-E0C976EA18C0}">
      <dgm:prSet/>
      <dgm:spPr/>
      <dgm:t>
        <a:bodyPr/>
        <a:lstStyle/>
        <a:p>
          <a:endParaRPr lang="en-US"/>
        </a:p>
      </dgm:t>
    </dgm:pt>
    <dgm:pt modelId="{D14D28AA-C9E3-42A9-99BE-AE719C4A2095}" type="pres">
      <dgm:prSet presAssocID="{B603F482-7487-4624-98F8-F467CD304328}" presName="linear" presStyleCnt="0">
        <dgm:presLayoutVars>
          <dgm:animLvl val="lvl"/>
          <dgm:resizeHandles val="exact"/>
        </dgm:presLayoutVars>
      </dgm:prSet>
      <dgm:spPr/>
    </dgm:pt>
    <dgm:pt modelId="{3FFDDDC6-9B0E-4A7B-BDCB-9D95186E3873}" type="pres">
      <dgm:prSet presAssocID="{882FB686-B4C8-4B62-9CAB-859F9DFAA272}" presName="parentText" presStyleLbl="node1" presStyleIdx="0" presStyleCnt="1" custLinFactNeighborX="251" custLinFactNeighborY="2453">
        <dgm:presLayoutVars>
          <dgm:chMax val="0"/>
          <dgm:bulletEnabled val="1"/>
        </dgm:presLayoutVars>
      </dgm:prSet>
      <dgm:spPr/>
    </dgm:pt>
  </dgm:ptLst>
  <dgm:cxnLst>
    <dgm:cxn modelId="{AC01A06A-0B10-4A2D-8653-773EC706EE9B}" type="presOf" srcId="{882FB686-B4C8-4B62-9CAB-859F9DFAA272}" destId="{3FFDDDC6-9B0E-4A7B-BDCB-9D95186E3873}" srcOrd="0" destOrd="0" presId="urn:microsoft.com/office/officeart/2005/8/layout/vList2"/>
    <dgm:cxn modelId="{92F73F93-F57D-4A24-886E-E0C976EA18C0}" srcId="{B603F482-7487-4624-98F8-F467CD304328}" destId="{882FB686-B4C8-4B62-9CAB-859F9DFAA272}" srcOrd="0" destOrd="0" parTransId="{21BA2564-8D24-4A36-838F-C4A72AB242AA}" sibTransId="{D2DDC8A4-AB81-485A-AEEC-E9B3A235F229}"/>
    <dgm:cxn modelId="{BA6451E2-7B09-4B1C-8830-CE112A4825C8}" type="presOf" srcId="{B603F482-7487-4624-98F8-F467CD304328}" destId="{D14D28AA-C9E3-42A9-99BE-AE719C4A2095}" srcOrd="0" destOrd="0" presId="urn:microsoft.com/office/officeart/2005/8/layout/vList2"/>
    <dgm:cxn modelId="{B07AF4D7-BA10-4187-88B2-719ECD3AD98B}" type="presParOf" srcId="{D14D28AA-C9E3-42A9-99BE-AE719C4A2095}" destId="{3FFDDDC6-9B0E-4A7B-BDCB-9D95186E3873}"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FDDDC6-9B0E-4A7B-BDCB-9D95186E3873}">
      <dsp:nvSpPr>
        <dsp:cNvPr id="0" name=""/>
        <dsp:cNvSpPr/>
      </dsp:nvSpPr>
      <dsp:spPr>
        <a:xfrm>
          <a:off x="0" y="3576"/>
          <a:ext cx="8109005" cy="304200"/>
        </a:xfrm>
        <a:prstGeom prst="roundRect">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rtl="0">
            <a:lnSpc>
              <a:spcPct val="90000"/>
            </a:lnSpc>
            <a:spcBef>
              <a:spcPct val="0"/>
            </a:spcBef>
            <a:spcAft>
              <a:spcPct val="35000"/>
            </a:spcAft>
            <a:buNone/>
          </a:pPr>
          <a:r>
            <a:rPr lang="en-ZW" sz="1300" b="0" i="0" kern="1200" dirty="0"/>
            <a:t>2</a:t>
          </a:r>
          <a:r>
            <a:rPr lang="en-ZW" sz="1300" b="0" i="0" kern="1200" baseline="30000" dirty="0"/>
            <a:t>ND</a:t>
          </a:r>
          <a:r>
            <a:rPr lang="en-ZW" sz="1300" b="0" i="0" kern="1200" dirty="0"/>
            <a:t>  QUARTER 2026 PRISON ADMISSIONS AND DISCHARGES STATISTICS</a:t>
          </a:r>
          <a:endParaRPr lang="en-ZW" sz="1300" kern="1200" dirty="0"/>
        </a:p>
      </dsp:txBody>
      <dsp:txXfrm>
        <a:off x="14850" y="18426"/>
        <a:ext cx="8079305" cy="2745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701925" y="511175"/>
            <a:ext cx="4537075" cy="25527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994093" y="3234175"/>
            <a:ext cx="7952740" cy="3063955"/>
          </a:xfrm>
          <a:prstGeom prst="rect">
            <a:avLst/>
          </a:prstGeom>
          <a:noFill/>
          <a:ln>
            <a:noFill/>
          </a:ln>
        </p:spPr>
        <p:txBody>
          <a:bodyPr spcFirstLastPara="1" wrap="square" lIns="91553" tIns="91553" rIns="91553" bIns="91553"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264571443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g35f391192_00:notes"/>
          <p:cNvSpPr>
            <a:spLocks noGrp="1" noRot="1" noChangeAspect="1"/>
          </p:cNvSpPr>
          <p:nvPr>
            <p:ph type="sldImg" idx="2"/>
          </p:nvPr>
        </p:nvSpPr>
        <p:spPr>
          <a:xfrm>
            <a:off x="2701925" y="511175"/>
            <a:ext cx="4537075" cy="255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 name="Google Shape;55;g35f391192_00:notes"/>
          <p:cNvSpPr txBox="1">
            <a:spLocks noGrp="1"/>
          </p:cNvSpPr>
          <p:nvPr>
            <p:ph type="body" idx="1"/>
          </p:nvPr>
        </p:nvSpPr>
        <p:spPr>
          <a:xfrm>
            <a:off x="994093" y="3234175"/>
            <a:ext cx="7952740" cy="3063955"/>
          </a:xfrm>
          <a:prstGeom prst="rect">
            <a:avLst/>
          </a:prstGeom>
        </p:spPr>
        <p:txBody>
          <a:bodyPr spcFirstLastPara="1" wrap="square" lIns="91553" tIns="91553" rIns="91553" bIns="91553" anchor="t" anchorCtr="0">
            <a:noAutofit/>
          </a:bodyPr>
          <a:lstStyle/>
          <a:p>
            <a:pPr marL="0" indent="0">
              <a:buNone/>
            </a:pPr>
            <a:endParaRPr dirty="0"/>
          </a:p>
        </p:txBody>
      </p:sp>
    </p:spTree>
    <p:extLst>
      <p:ext uri="{BB962C8B-B14F-4D97-AF65-F5344CB8AC3E}">
        <p14:creationId xmlns:p14="http://schemas.microsoft.com/office/powerpoint/2010/main" val="2277107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3606f1c2d_30:notes"/>
          <p:cNvSpPr>
            <a:spLocks noGrp="1" noRot="1" noChangeAspect="1"/>
          </p:cNvSpPr>
          <p:nvPr>
            <p:ph type="sldImg" idx="2"/>
          </p:nvPr>
        </p:nvSpPr>
        <p:spPr>
          <a:xfrm>
            <a:off x="2701925" y="511175"/>
            <a:ext cx="4537075" cy="255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3606f1c2d_30:notes"/>
          <p:cNvSpPr txBox="1">
            <a:spLocks noGrp="1"/>
          </p:cNvSpPr>
          <p:nvPr>
            <p:ph type="body" idx="1"/>
          </p:nvPr>
        </p:nvSpPr>
        <p:spPr>
          <a:xfrm>
            <a:off x="994093" y="3234175"/>
            <a:ext cx="7952740" cy="3063955"/>
          </a:xfrm>
          <a:prstGeom prst="rect">
            <a:avLst/>
          </a:prstGeom>
        </p:spPr>
        <p:txBody>
          <a:bodyPr spcFirstLastPara="1" wrap="square" lIns="91553" tIns="91553" rIns="91553" bIns="91553" anchor="t" anchorCtr="0">
            <a:noAutofit/>
          </a:bodyPr>
          <a:lstStyle/>
          <a:p>
            <a:pPr marL="0" indent="0">
              <a:buNone/>
            </a:pPr>
            <a:endParaRPr/>
          </a:p>
        </p:txBody>
      </p:sp>
    </p:spTree>
    <p:extLst>
      <p:ext uri="{BB962C8B-B14F-4D97-AF65-F5344CB8AC3E}">
        <p14:creationId xmlns:p14="http://schemas.microsoft.com/office/powerpoint/2010/main" val="12082061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35f391192_04:notes"/>
          <p:cNvSpPr>
            <a:spLocks noGrp="1" noRot="1" noChangeAspect="1"/>
          </p:cNvSpPr>
          <p:nvPr>
            <p:ph type="sldImg" idx="2"/>
          </p:nvPr>
        </p:nvSpPr>
        <p:spPr>
          <a:xfrm>
            <a:off x="2701925" y="511175"/>
            <a:ext cx="4537075" cy="255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35f391192_04:notes"/>
          <p:cNvSpPr txBox="1">
            <a:spLocks noGrp="1"/>
          </p:cNvSpPr>
          <p:nvPr>
            <p:ph type="body" idx="1"/>
          </p:nvPr>
        </p:nvSpPr>
        <p:spPr>
          <a:xfrm>
            <a:off x="994093" y="3234175"/>
            <a:ext cx="7952740" cy="3063955"/>
          </a:xfrm>
          <a:prstGeom prst="rect">
            <a:avLst/>
          </a:prstGeom>
        </p:spPr>
        <p:txBody>
          <a:bodyPr spcFirstLastPara="1" wrap="square" lIns="91553" tIns="91553" rIns="91553" bIns="91553" anchor="t" anchorCtr="0">
            <a:noAutofit/>
          </a:bodyPr>
          <a:lstStyle/>
          <a:p>
            <a:pPr marL="0" indent="0">
              <a:buNone/>
            </a:pPr>
            <a:endParaRPr/>
          </a:p>
        </p:txBody>
      </p:sp>
    </p:spTree>
    <p:extLst>
      <p:ext uri="{BB962C8B-B14F-4D97-AF65-F5344CB8AC3E}">
        <p14:creationId xmlns:p14="http://schemas.microsoft.com/office/powerpoint/2010/main" val="30022645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notes"/>
          <p:cNvSpPr>
            <a:spLocks noGrp="1" noRot="1" noChangeAspect="1"/>
          </p:cNvSpPr>
          <p:nvPr>
            <p:ph type="sldImg" idx="2"/>
          </p:nvPr>
        </p:nvSpPr>
        <p:spPr>
          <a:xfrm>
            <a:off x="2701925" y="511175"/>
            <a:ext cx="4537075" cy="255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p:notes"/>
          <p:cNvSpPr txBox="1">
            <a:spLocks noGrp="1"/>
          </p:cNvSpPr>
          <p:nvPr>
            <p:ph type="body" idx="1"/>
          </p:nvPr>
        </p:nvSpPr>
        <p:spPr>
          <a:xfrm>
            <a:off x="994093" y="3234175"/>
            <a:ext cx="7952740" cy="3063955"/>
          </a:xfrm>
          <a:prstGeom prst="rect">
            <a:avLst/>
          </a:prstGeom>
        </p:spPr>
        <p:txBody>
          <a:bodyPr spcFirstLastPara="1" wrap="square" lIns="91553" tIns="91553" rIns="91553" bIns="91553" anchor="t" anchorCtr="0">
            <a:noAutofit/>
          </a:bodyPr>
          <a:lstStyle/>
          <a:p>
            <a:pPr marL="0" indent="0">
              <a:buNone/>
            </a:pPr>
            <a:endParaRPr/>
          </a:p>
        </p:txBody>
      </p:sp>
    </p:spTree>
    <p:extLst>
      <p:ext uri="{BB962C8B-B14F-4D97-AF65-F5344CB8AC3E}">
        <p14:creationId xmlns:p14="http://schemas.microsoft.com/office/powerpoint/2010/main" val="3034380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notes"/>
          <p:cNvSpPr>
            <a:spLocks noGrp="1" noRot="1" noChangeAspect="1"/>
          </p:cNvSpPr>
          <p:nvPr>
            <p:ph type="sldImg" idx="2"/>
          </p:nvPr>
        </p:nvSpPr>
        <p:spPr>
          <a:xfrm>
            <a:off x="2701925" y="511175"/>
            <a:ext cx="4537075" cy="255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p:notes"/>
          <p:cNvSpPr txBox="1">
            <a:spLocks noGrp="1"/>
          </p:cNvSpPr>
          <p:nvPr>
            <p:ph type="body" idx="1"/>
          </p:nvPr>
        </p:nvSpPr>
        <p:spPr>
          <a:xfrm>
            <a:off x="994093" y="3234175"/>
            <a:ext cx="7952740" cy="3063955"/>
          </a:xfrm>
          <a:prstGeom prst="rect">
            <a:avLst/>
          </a:prstGeom>
        </p:spPr>
        <p:txBody>
          <a:bodyPr spcFirstLastPara="1" wrap="square" lIns="91553" tIns="91553" rIns="91553" bIns="91553" anchor="t" anchorCtr="0">
            <a:noAutofit/>
          </a:bodyPr>
          <a:lstStyle/>
          <a:p>
            <a:pPr marL="0" indent="0">
              <a:buNone/>
            </a:pPr>
            <a:endParaRPr/>
          </a:p>
        </p:txBody>
      </p:sp>
    </p:spTree>
    <p:extLst>
      <p:ext uri="{BB962C8B-B14F-4D97-AF65-F5344CB8AC3E}">
        <p14:creationId xmlns:p14="http://schemas.microsoft.com/office/powerpoint/2010/main" val="2782145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notes"/>
          <p:cNvSpPr>
            <a:spLocks noGrp="1" noRot="1" noChangeAspect="1"/>
          </p:cNvSpPr>
          <p:nvPr>
            <p:ph type="sldImg" idx="2"/>
          </p:nvPr>
        </p:nvSpPr>
        <p:spPr>
          <a:xfrm>
            <a:off x="2701925" y="511175"/>
            <a:ext cx="4537075" cy="255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p:notes"/>
          <p:cNvSpPr txBox="1">
            <a:spLocks noGrp="1"/>
          </p:cNvSpPr>
          <p:nvPr>
            <p:ph type="body" idx="1"/>
          </p:nvPr>
        </p:nvSpPr>
        <p:spPr>
          <a:xfrm>
            <a:off x="994093" y="3234175"/>
            <a:ext cx="7952740" cy="3063955"/>
          </a:xfrm>
          <a:prstGeom prst="rect">
            <a:avLst/>
          </a:prstGeom>
        </p:spPr>
        <p:txBody>
          <a:bodyPr spcFirstLastPara="1" wrap="square" lIns="91553" tIns="91553" rIns="91553" bIns="91553" anchor="t" anchorCtr="0">
            <a:noAutofit/>
          </a:bodyPr>
          <a:lstStyle/>
          <a:p>
            <a:pPr marL="0" indent="0">
              <a:buNone/>
            </a:pPr>
            <a:endParaRPr/>
          </a:p>
        </p:txBody>
      </p:sp>
    </p:spTree>
    <p:extLst>
      <p:ext uri="{BB962C8B-B14F-4D97-AF65-F5344CB8AC3E}">
        <p14:creationId xmlns:p14="http://schemas.microsoft.com/office/powerpoint/2010/main" val="2941157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notes"/>
          <p:cNvSpPr>
            <a:spLocks noGrp="1" noRot="1" noChangeAspect="1"/>
          </p:cNvSpPr>
          <p:nvPr>
            <p:ph type="sldImg" idx="2"/>
          </p:nvPr>
        </p:nvSpPr>
        <p:spPr>
          <a:xfrm>
            <a:off x="2701925" y="511175"/>
            <a:ext cx="4537075" cy="255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p:notes"/>
          <p:cNvSpPr txBox="1">
            <a:spLocks noGrp="1"/>
          </p:cNvSpPr>
          <p:nvPr>
            <p:ph type="body" idx="1"/>
          </p:nvPr>
        </p:nvSpPr>
        <p:spPr>
          <a:xfrm>
            <a:off x="994093" y="3234175"/>
            <a:ext cx="7952740" cy="3063955"/>
          </a:xfrm>
          <a:prstGeom prst="rect">
            <a:avLst/>
          </a:prstGeom>
        </p:spPr>
        <p:txBody>
          <a:bodyPr spcFirstLastPara="1" wrap="square" lIns="91553" tIns="91553" rIns="91553" bIns="91553" anchor="t" anchorCtr="0">
            <a:noAutofit/>
          </a:bodyPr>
          <a:lstStyle/>
          <a:p>
            <a:pPr marL="0" indent="0">
              <a:buNone/>
            </a:pPr>
            <a:endParaRPr/>
          </a:p>
        </p:txBody>
      </p:sp>
    </p:spTree>
    <p:extLst>
      <p:ext uri="{BB962C8B-B14F-4D97-AF65-F5344CB8AC3E}">
        <p14:creationId xmlns:p14="http://schemas.microsoft.com/office/powerpoint/2010/main" val="2289744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notes"/>
          <p:cNvSpPr>
            <a:spLocks noGrp="1" noRot="1" noChangeAspect="1"/>
          </p:cNvSpPr>
          <p:nvPr>
            <p:ph type="sldImg" idx="2"/>
          </p:nvPr>
        </p:nvSpPr>
        <p:spPr>
          <a:xfrm>
            <a:off x="2701925" y="511175"/>
            <a:ext cx="4537075" cy="255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p:notes"/>
          <p:cNvSpPr txBox="1">
            <a:spLocks noGrp="1"/>
          </p:cNvSpPr>
          <p:nvPr>
            <p:ph type="body" idx="1"/>
          </p:nvPr>
        </p:nvSpPr>
        <p:spPr>
          <a:xfrm>
            <a:off x="994093" y="3234175"/>
            <a:ext cx="7952740" cy="3063955"/>
          </a:xfrm>
          <a:prstGeom prst="rect">
            <a:avLst/>
          </a:prstGeom>
        </p:spPr>
        <p:txBody>
          <a:bodyPr spcFirstLastPara="1" wrap="square" lIns="91553" tIns="91553" rIns="91553" bIns="91553" anchor="t" anchorCtr="0">
            <a:noAutofit/>
          </a:bodyPr>
          <a:lstStyle/>
          <a:p>
            <a:pPr marL="0" indent="0">
              <a:buNone/>
            </a:pPr>
            <a:endParaRPr/>
          </a:p>
        </p:txBody>
      </p:sp>
    </p:spTree>
    <p:extLst>
      <p:ext uri="{BB962C8B-B14F-4D97-AF65-F5344CB8AC3E}">
        <p14:creationId xmlns:p14="http://schemas.microsoft.com/office/powerpoint/2010/main" val="34998260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notes"/>
          <p:cNvSpPr>
            <a:spLocks noGrp="1" noRot="1" noChangeAspect="1"/>
          </p:cNvSpPr>
          <p:nvPr>
            <p:ph type="sldImg" idx="2"/>
          </p:nvPr>
        </p:nvSpPr>
        <p:spPr>
          <a:xfrm>
            <a:off x="2701925" y="511175"/>
            <a:ext cx="4537075" cy="255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p:notes"/>
          <p:cNvSpPr txBox="1">
            <a:spLocks noGrp="1"/>
          </p:cNvSpPr>
          <p:nvPr>
            <p:ph type="body" idx="1"/>
          </p:nvPr>
        </p:nvSpPr>
        <p:spPr>
          <a:xfrm>
            <a:off x="994093" y="3234175"/>
            <a:ext cx="7952740" cy="3063955"/>
          </a:xfrm>
          <a:prstGeom prst="rect">
            <a:avLst/>
          </a:prstGeom>
        </p:spPr>
        <p:txBody>
          <a:bodyPr spcFirstLastPara="1" wrap="square" lIns="91553" tIns="91553" rIns="91553" bIns="91553" anchor="t" anchorCtr="0">
            <a:noAutofit/>
          </a:bodyPr>
          <a:lstStyle/>
          <a:p>
            <a:pPr marL="0" indent="0">
              <a:buNone/>
            </a:pPr>
            <a:endParaRPr/>
          </a:p>
        </p:txBody>
      </p:sp>
    </p:spTree>
    <p:extLst>
      <p:ext uri="{BB962C8B-B14F-4D97-AF65-F5344CB8AC3E}">
        <p14:creationId xmlns:p14="http://schemas.microsoft.com/office/powerpoint/2010/main" val="729506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notes"/>
          <p:cNvSpPr>
            <a:spLocks noGrp="1" noRot="1" noChangeAspect="1"/>
          </p:cNvSpPr>
          <p:nvPr>
            <p:ph type="sldImg" idx="2"/>
          </p:nvPr>
        </p:nvSpPr>
        <p:spPr>
          <a:xfrm>
            <a:off x="2701925" y="511175"/>
            <a:ext cx="4537075" cy="255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p:notes"/>
          <p:cNvSpPr txBox="1">
            <a:spLocks noGrp="1"/>
          </p:cNvSpPr>
          <p:nvPr>
            <p:ph type="body" idx="1"/>
          </p:nvPr>
        </p:nvSpPr>
        <p:spPr>
          <a:xfrm>
            <a:off x="994093" y="3234175"/>
            <a:ext cx="7952740" cy="3063955"/>
          </a:xfrm>
          <a:prstGeom prst="rect">
            <a:avLst/>
          </a:prstGeom>
        </p:spPr>
        <p:txBody>
          <a:bodyPr spcFirstLastPara="1" wrap="square" lIns="91553" tIns="91553" rIns="91553" bIns="91553" anchor="t" anchorCtr="0">
            <a:noAutofit/>
          </a:bodyPr>
          <a:lstStyle/>
          <a:p>
            <a:pPr marL="0" indent="0">
              <a:buNone/>
            </a:pPr>
            <a:r>
              <a:rPr lang="en-ZW"/>
              <a:t>Unsentenced- remanded out of custody free bail, or further</a:t>
            </a:r>
            <a:endParaRPr dirty="0"/>
          </a:p>
        </p:txBody>
      </p:sp>
    </p:spTree>
    <p:extLst>
      <p:ext uri="{BB962C8B-B14F-4D97-AF65-F5344CB8AC3E}">
        <p14:creationId xmlns:p14="http://schemas.microsoft.com/office/powerpoint/2010/main" val="38543731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notes"/>
          <p:cNvSpPr>
            <a:spLocks noGrp="1" noRot="1" noChangeAspect="1"/>
          </p:cNvSpPr>
          <p:nvPr>
            <p:ph type="sldImg" idx="2"/>
          </p:nvPr>
        </p:nvSpPr>
        <p:spPr>
          <a:xfrm>
            <a:off x="2701925" y="511175"/>
            <a:ext cx="4537075" cy="255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p:notes"/>
          <p:cNvSpPr txBox="1">
            <a:spLocks noGrp="1"/>
          </p:cNvSpPr>
          <p:nvPr>
            <p:ph type="body" idx="1"/>
          </p:nvPr>
        </p:nvSpPr>
        <p:spPr>
          <a:xfrm>
            <a:off x="994093" y="3234175"/>
            <a:ext cx="7952740" cy="3063955"/>
          </a:xfrm>
          <a:prstGeom prst="rect">
            <a:avLst/>
          </a:prstGeom>
        </p:spPr>
        <p:txBody>
          <a:bodyPr spcFirstLastPara="1" wrap="square" lIns="91553" tIns="91553" rIns="91553" bIns="91553" anchor="t" anchorCtr="0">
            <a:noAutofit/>
          </a:bodyPr>
          <a:lstStyle/>
          <a:p>
            <a:pPr marL="0" indent="0">
              <a:buNone/>
            </a:pPr>
            <a:endParaRPr dirty="0"/>
          </a:p>
        </p:txBody>
      </p:sp>
    </p:spTree>
    <p:extLst>
      <p:ext uri="{BB962C8B-B14F-4D97-AF65-F5344CB8AC3E}">
        <p14:creationId xmlns:p14="http://schemas.microsoft.com/office/powerpoint/2010/main" val="24294720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5f391192_073:notes"/>
          <p:cNvSpPr>
            <a:spLocks noGrp="1" noRot="1" noChangeAspect="1"/>
          </p:cNvSpPr>
          <p:nvPr>
            <p:ph type="sldImg" idx="2"/>
          </p:nvPr>
        </p:nvSpPr>
        <p:spPr>
          <a:xfrm>
            <a:off x="2701925" y="511175"/>
            <a:ext cx="4537075" cy="255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35f391192_073:notes"/>
          <p:cNvSpPr txBox="1">
            <a:spLocks noGrp="1"/>
          </p:cNvSpPr>
          <p:nvPr>
            <p:ph type="body" idx="1"/>
          </p:nvPr>
        </p:nvSpPr>
        <p:spPr>
          <a:xfrm>
            <a:off x="994093" y="3234175"/>
            <a:ext cx="7952740" cy="3063955"/>
          </a:xfrm>
          <a:prstGeom prst="rect">
            <a:avLst/>
          </a:prstGeom>
        </p:spPr>
        <p:txBody>
          <a:bodyPr spcFirstLastPara="1" wrap="square" lIns="91553" tIns="91553" rIns="91553" bIns="91553" anchor="t" anchorCtr="0">
            <a:noAutofit/>
          </a:bodyPr>
          <a:lstStyle/>
          <a:p>
            <a:pPr marL="0" indent="0">
              <a:buNone/>
            </a:pPr>
            <a:endParaRPr/>
          </a:p>
        </p:txBody>
      </p:sp>
    </p:spTree>
    <p:extLst>
      <p:ext uri="{BB962C8B-B14F-4D97-AF65-F5344CB8AC3E}">
        <p14:creationId xmlns:p14="http://schemas.microsoft.com/office/powerpoint/2010/main" val="9277514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5f391192_073:notes"/>
          <p:cNvSpPr>
            <a:spLocks noGrp="1" noRot="1" noChangeAspect="1"/>
          </p:cNvSpPr>
          <p:nvPr>
            <p:ph type="sldImg" idx="2"/>
          </p:nvPr>
        </p:nvSpPr>
        <p:spPr>
          <a:xfrm>
            <a:off x="2701925" y="511175"/>
            <a:ext cx="4537075" cy="255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35f391192_073:notes"/>
          <p:cNvSpPr txBox="1">
            <a:spLocks noGrp="1"/>
          </p:cNvSpPr>
          <p:nvPr>
            <p:ph type="body" idx="1"/>
          </p:nvPr>
        </p:nvSpPr>
        <p:spPr>
          <a:xfrm>
            <a:off x="994093" y="3234175"/>
            <a:ext cx="7952740" cy="3063955"/>
          </a:xfrm>
          <a:prstGeom prst="rect">
            <a:avLst/>
          </a:prstGeom>
        </p:spPr>
        <p:txBody>
          <a:bodyPr spcFirstLastPara="1" wrap="square" lIns="91553" tIns="91553" rIns="91553" bIns="91553" anchor="t" anchorCtr="0">
            <a:noAutofit/>
          </a:bodyPr>
          <a:lstStyle/>
          <a:p>
            <a:pPr marL="0" indent="0">
              <a:buNone/>
            </a:pPr>
            <a:endParaRPr/>
          </a:p>
        </p:txBody>
      </p:sp>
    </p:spTree>
    <p:extLst>
      <p:ext uri="{BB962C8B-B14F-4D97-AF65-F5344CB8AC3E}">
        <p14:creationId xmlns:p14="http://schemas.microsoft.com/office/powerpoint/2010/main" val="17126264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35f391192_085:notes"/>
          <p:cNvSpPr>
            <a:spLocks noGrp="1" noRot="1" noChangeAspect="1"/>
          </p:cNvSpPr>
          <p:nvPr>
            <p:ph type="sldImg" idx="2"/>
          </p:nvPr>
        </p:nvSpPr>
        <p:spPr>
          <a:xfrm>
            <a:off x="2701925" y="511175"/>
            <a:ext cx="4537075" cy="255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35f391192_085:notes"/>
          <p:cNvSpPr txBox="1">
            <a:spLocks noGrp="1"/>
          </p:cNvSpPr>
          <p:nvPr>
            <p:ph type="body" idx="1"/>
          </p:nvPr>
        </p:nvSpPr>
        <p:spPr>
          <a:xfrm>
            <a:off x="994093" y="3234175"/>
            <a:ext cx="7952740" cy="3063955"/>
          </a:xfrm>
          <a:prstGeom prst="rect">
            <a:avLst/>
          </a:prstGeom>
        </p:spPr>
        <p:txBody>
          <a:bodyPr spcFirstLastPara="1" wrap="square" lIns="91553" tIns="91553" rIns="91553" bIns="91553" anchor="t" anchorCtr="0">
            <a:noAutofit/>
          </a:bodyPr>
          <a:lstStyle/>
          <a:p>
            <a:pPr marL="0" indent="0">
              <a:buNone/>
            </a:pPr>
            <a:endParaRPr/>
          </a:p>
        </p:txBody>
      </p:sp>
    </p:spTree>
    <p:extLst>
      <p:ext uri="{BB962C8B-B14F-4D97-AF65-F5344CB8AC3E}">
        <p14:creationId xmlns:p14="http://schemas.microsoft.com/office/powerpoint/2010/main" val="32456761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35f391192_085:notes"/>
          <p:cNvSpPr>
            <a:spLocks noGrp="1" noRot="1" noChangeAspect="1"/>
          </p:cNvSpPr>
          <p:nvPr>
            <p:ph type="sldImg" idx="2"/>
          </p:nvPr>
        </p:nvSpPr>
        <p:spPr>
          <a:xfrm>
            <a:off x="2701925" y="511175"/>
            <a:ext cx="4537075" cy="255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35f391192_085:notes"/>
          <p:cNvSpPr txBox="1">
            <a:spLocks noGrp="1"/>
          </p:cNvSpPr>
          <p:nvPr>
            <p:ph type="body" idx="1"/>
          </p:nvPr>
        </p:nvSpPr>
        <p:spPr>
          <a:xfrm>
            <a:off x="994093" y="3234175"/>
            <a:ext cx="7952740" cy="3063955"/>
          </a:xfrm>
          <a:prstGeom prst="rect">
            <a:avLst/>
          </a:prstGeom>
        </p:spPr>
        <p:txBody>
          <a:bodyPr spcFirstLastPara="1" wrap="square" lIns="91553" tIns="91553" rIns="91553" bIns="91553" anchor="t" anchorCtr="0">
            <a:noAutofit/>
          </a:bodyPr>
          <a:lstStyle/>
          <a:p>
            <a:pPr marL="0" indent="0">
              <a:buNone/>
            </a:pPr>
            <a:endParaRPr/>
          </a:p>
        </p:txBody>
      </p:sp>
    </p:spTree>
    <p:extLst>
      <p:ext uri="{BB962C8B-B14F-4D97-AF65-F5344CB8AC3E}">
        <p14:creationId xmlns:p14="http://schemas.microsoft.com/office/powerpoint/2010/main" val="13052137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35f391192_085:notes"/>
          <p:cNvSpPr>
            <a:spLocks noGrp="1" noRot="1" noChangeAspect="1"/>
          </p:cNvSpPr>
          <p:nvPr>
            <p:ph type="sldImg" idx="2"/>
          </p:nvPr>
        </p:nvSpPr>
        <p:spPr>
          <a:xfrm>
            <a:off x="2701925" y="511175"/>
            <a:ext cx="4537075" cy="255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35f391192_085:notes"/>
          <p:cNvSpPr txBox="1">
            <a:spLocks noGrp="1"/>
          </p:cNvSpPr>
          <p:nvPr>
            <p:ph type="body" idx="1"/>
          </p:nvPr>
        </p:nvSpPr>
        <p:spPr>
          <a:xfrm>
            <a:off x="994093" y="3234175"/>
            <a:ext cx="7952740" cy="3063955"/>
          </a:xfrm>
          <a:prstGeom prst="rect">
            <a:avLst/>
          </a:prstGeom>
        </p:spPr>
        <p:txBody>
          <a:bodyPr spcFirstLastPara="1" wrap="square" lIns="91553" tIns="91553" rIns="91553" bIns="91553" anchor="t" anchorCtr="0">
            <a:noAutofit/>
          </a:bodyPr>
          <a:lstStyle/>
          <a:p>
            <a:pPr marL="0" indent="0">
              <a:buNone/>
            </a:pPr>
            <a:endParaRPr dirty="0"/>
          </a:p>
        </p:txBody>
      </p:sp>
    </p:spTree>
    <p:extLst>
      <p:ext uri="{BB962C8B-B14F-4D97-AF65-F5344CB8AC3E}">
        <p14:creationId xmlns:p14="http://schemas.microsoft.com/office/powerpoint/2010/main" val="19058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5ed75ccf_057:notes"/>
          <p:cNvSpPr>
            <a:spLocks noGrp="1" noRot="1" noChangeAspect="1"/>
          </p:cNvSpPr>
          <p:nvPr>
            <p:ph type="sldImg" idx="2"/>
          </p:nvPr>
        </p:nvSpPr>
        <p:spPr>
          <a:xfrm>
            <a:off x="2701925" y="511175"/>
            <a:ext cx="4537075" cy="255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35ed75ccf_057:notes"/>
          <p:cNvSpPr txBox="1">
            <a:spLocks noGrp="1"/>
          </p:cNvSpPr>
          <p:nvPr>
            <p:ph type="body" idx="1"/>
          </p:nvPr>
        </p:nvSpPr>
        <p:spPr>
          <a:xfrm>
            <a:off x="994093" y="3234175"/>
            <a:ext cx="7952740" cy="3063955"/>
          </a:xfrm>
          <a:prstGeom prst="rect">
            <a:avLst/>
          </a:prstGeom>
        </p:spPr>
        <p:txBody>
          <a:bodyPr spcFirstLastPara="1" wrap="square" lIns="91553" tIns="91553" rIns="91553" bIns="91553" anchor="t" anchorCtr="0">
            <a:noAutofit/>
          </a:bodyPr>
          <a:lstStyle/>
          <a:p>
            <a:pPr marL="0" indent="0">
              <a:buNone/>
            </a:pPr>
            <a:endParaRPr/>
          </a:p>
        </p:txBody>
      </p:sp>
    </p:spTree>
    <p:extLst>
      <p:ext uri="{BB962C8B-B14F-4D97-AF65-F5344CB8AC3E}">
        <p14:creationId xmlns:p14="http://schemas.microsoft.com/office/powerpoint/2010/main" val="42120718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W" dirty="0"/>
          </a:p>
        </p:txBody>
      </p:sp>
    </p:spTree>
    <p:extLst>
      <p:ext uri="{BB962C8B-B14F-4D97-AF65-F5344CB8AC3E}">
        <p14:creationId xmlns:p14="http://schemas.microsoft.com/office/powerpoint/2010/main" val="39682292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8d9ad39b82_2_400:notes"/>
          <p:cNvSpPr>
            <a:spLocks noGrp="1" noRot="1" noChangeAspect="1"/>
          </p:cNvSpPr>
          <p:nvPr>
            <p:ph type="sldImg" idx="2"/>
          </p:nvPr>
        </p:nvSpPr>
        <p:spPr>
          <a:xfrm>
            <a:off x="2701925" y="511175"/>
            <a:ext cx="4537075" cy="25527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8d9ad39b82_2_400:notes"/>
          <p:cNvSpPr txBox="1">
            <a:spLocks noGrp="1"/>
          </p:cNvSpPr>
          <p:nvPr>
            <p:ph type="body" idx="1"/>
          </p:nvPr>
        </p:nvSpPr>
        <p:spPr>
          <a:xfrm>
            <a:off x="994093" y="3234175"/>
            <a:ext cx="7952740" cy="3063955"/>
          </a:xfrm>
          <a:prstGeom prst="rect">
            <a:avLst/>
          </a:prstGeom>
        </p:spPr>
        <p:txBody>
          <a:bodyPr spcFirstLastPara="1" wrap="square" lIns="91553" tIns="91553" rIns="91553" bIns="91553" anchor="t" anchorCtr="0">
            <a:noAutofit/>
          </a:bodyPr>
          <a:lstStyle/>
          <a:p>
            <a:pPr marL="0" indent="0">
              <a:buNone/>
            </a:pPr>
            <a:endParaRPr/>
          </a:p>
        </p:txBody>
      </p:sp>
    </p:spTree>
    <p:extLst>
      <p:ext uri="{BB962C8B-B14F-4D97-AF65-F5344CB8AC3E}">
        <p14:creationId xmlns:p14="http://schemas.microsoft.com/office/powerpoint/2010/main" val="24483846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13335" y="601724"/>
            <a:ext cx="6477805" cy="1906073"/>
          </a:xfrm>
        </p:spPr>
        <p:txBody>
          <a:bodyPr bIns="0" anchor="b">
            <a:normAutofit/>
          </a:bodyPr>
          <a:lstStyle>
            <a:lvl1pPr algn="l">
              <a:defRPr sz="4950"/>
            </a:lvl1pPr>
          </a:lstStyle>
          <a:p>
            <a:r>
              <a:rPr lang="en-US"/>
              <a:t>Click to edit Master title style</a:t>
            </a:r>
            <a:endParaRPr lang="en-US" dirty="0"/>
          </a:p>
        </p:txBody>
      </p:sp>
      <p:sp>
        <p:nvSpPr>
          <p:cNvPr id="3" name="Subtitle 2"/>
          <p:cNvSpPr>
            <a:spLocks noGrp="1"/>
          </p:cNvSpPr>
          <p:nvPr>
            <p:ph type="subTitle" idx="1"/>
          </p:nvPr>
        </p:nvSpPr>
        <p:spPr>
          <a:xfrm>
            <a:off x="1813335" y="2648403"/>
            <a:ext cx="6477804" cy="733216"/>
          </a:xfrm>
        </p:spPr>
        <p:txBody>
          <a:bodyPr tIns="91440" bIns="91440">
            <a:normAutofit/>
          </a:bodyPr>
          <a:lstStyle>
            <a:lvl1pPr marL="0" indent="0" algn="l">
              <a:buNone/>
              <a:defRPr sz="1350" b="0" cap="all" baseline="0">
                <a:solidFill>
                  <a:schemeClr val="tx1"/>
                </a:solidFill>
              </a:defRPr>
            </a:lvl1pPr>
            <a:lvl2pPr marL="342900" indent="0" algn="ctr">
              <a:buNone/>
              <a:defRPr sz="135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10/7/2026</a:t>
            </a:fld>
            <a:endParaRPr lang="en-US" dirty="0"/>
          </a:p>
        </p:txBody>
      </p:sp>
      <p:sp>
        <p:nvSpPr>
          <p:cNvPr id="5" name="Footer Placeholder 4"/>
          <p:cNvSpPr>
            <a:spLocks noGrp="1"/>
          </p:cNvSpPr>
          <p:nvPr>
            <p:ph type="ftr" sz="quarter" idx="11"/>
          </p:nvPr>
        </p:nvSpPr>
        <p:spPr>
          <a:xfrm>
            <a:off x="1812376" y="246981"/>
            <a:ext cx="3730436" cy="231901"/>
          </a:xfrm>
        </p:spPr>
        <p:txBody>
          <a:bodyPr/>
          <a:lstStyle/>
          <a:p>
            <a:endParaRPr lang="en-US" dirty="0"/>
          </a:p>
        </p:txBody>
      </p:sp>
      <p:sp>
        <p:nvSpPr>
          <p:cNvPr id="6" name="Slide Number Placeholder 5"/>
          <p:cNvSpPr>
            <a:spLocks noGrp="1"/>
          </p:cNvSpPr>
          <p:nvPr>
            <p:ph type="sldNum" sz="quarter" idx="12"/>
          </p:nvPr>
        </p:nvSpPr>
        <p:spPr>
          <a:xfrm>
            <a:off x="1078249" y="599230"/>
            <a:ext cx="608264" cy="377684"/>
          </a:xfrm>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15" name="Straight Connector 14"/>
          <p:cNvCxnSpPr/>
          <p:nvPr/>
        </p:nvCxnSpPr>
        <p:spPr>
          <a:xfrm>
            <a:off x="1813335" y="2646407"/>
            <a:ext cx="647780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61512555"/>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33" name="Straight Connector 32"/>
          <p:cNvCxnSpPr/>
          <p:nvPr/>
        </p:nvCxnSpPr>
        <p:spPr>
          <a:xfrm>
            <a:off x="1090422" y="1385316"/>
            <a:ext cx="720564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51536730"/>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90679" y="1317097"/>
            <a:ext cx="6482366" cy="1415963"/>
          </a:xfrm>
        </p:spPr>
        <p:txBody>
          <a:bodyPr anchor="b">
            <a:normAutofit/>
          </a:bodyPr>
          <a:lstStyle>
            <a:lvl1pPr algn="l">
              <a:defRPr sz="2700"/>
            </a:lvl1pPr>
          </a:lstStyle>
          <a:p>
            <a:r>
              <a:rPr lang="en-US"/>
              <a:t>Click to edit Master title style</a:t>
            </a:r>
            <a:endParaRPr lang="en-US" dirty="0"/>
          </a:p>
        </p:txBody>
      </p:sp>
      <p:sp>
        <p:nvSpPr>
          <p:cNvPr id="3" name="Text Placeholder 2"/>
          <p:cNvSpPr>
            <a:spLocks noGrp="1"/>
          </p:cNvSpPr>
          <p:nvPr>
            <p:ph type="body" idx="1"/>
          </p:nvPr>
        </p:nvSpPr>
        <p:spPr>
          <a:xfrm>
            <a:off x="1090679" y="2854647"/>
            <a:ext cx="6472835" cy="759697"/>
          </a:xfrm>
        </p:spPr>
        <p:txBody>
          <a:bodyPr tIns="91440">
            <a:normAutofit/>
          </a:bodyPr>
          <a:lstStyle>
            <a:lvl1pPr marL="0" indent="0" algn="l">
              <a:buNone/>
              <a:defRPr sz="1350">
                <a:solidFill>
                  <a:schemeClr val="tx1"/>
                </a:solidFill>
              </a:defRPr>
            </a:lvl1pPr>
            <a:lvl2pPr marL="342900" indent="0">
              <a:buNone/>
              <a:defRPr sz="135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10/7/2026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15" name="Straight Connector 14"/>
          <p:cNvCxnSpPr/>
          <p:nvPr/>
        </p:nvCxnSpPr>
        <p:spPr>
          <a:xfrm>
            <a:off x="1090679" y="2853739"/>
            <a:ext cx="647283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94627520"/>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86913" y="603667"/>
            <a:ext cx="7204226" cy="79447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85498" y="1508159"/>
            <a:ext cx="3483864" cy="258644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10328" y="1513007"/>
            <a:ext cx="3483864" cy="258114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10/7/2026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35" name="Straight Connector 34"/>
          <p:cNvCxnSpPr/>
          <p:nvPr/>
        </p:nvCxnSpPr>
        <p:spPr>
          <a:xfrm>
            <a:off x="1090422" y="1385316"/>
            <a:ext cx="720564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24317388"/>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85394" y="603123"/>
            <a:ext cx="7205746" cy="79223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85393" y="1514662"/>
            <a:ext cx="3483864" cy="601457"/>
          </a:xfrm>
        </p:spPr>
        <p:txBody>
          <a:bodyPr anchor="b">
            <a:normAutofit/>
          </a:bodyPr>
          <a:lstStyle>
            <a:lvl1pPr marL="0" indent="0">
              <a:lnSpc>
                <a:spcPct val="100000"/>
              </a:lnSpc>
              <a:buNone/>
              <a:defRPr sz="165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1085393" y="2118202"/>
            <a:ext cx="3483864" cy="198334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09272" y="1517253"/>
            <a:ext cx="3483864" cy="601678"/>
          </a:xfrm>
        </p:spPr>
        <p:txBody>
          <a:bodyPr anchor="b">
            <a:normAutofit/>
          </a:bodyPr>
          <a:lstStyle>
            <a:lvl1pPr marL="0" indent="0">
              <a:lnSpc>
                <a:spcPct val="100000"/>
              </a:lnSpc>
              <a:buNone/>
              <a:defRPr sz="165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809272" y="2116119"/>
            <a:ext cx="3483864" cy="19780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10/7/2026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29" name="Straight Connector 28"/>
          <p:cNvCxnSpPr/>
          <p:nvPr/>
        </p:nvCxnSpPr>
        <p:spPr>
          <a:xfrm>
            <a:off x="1090422" y="1385316"/>
            <a:ext cx="720564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36406372"/>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10/7/2026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25" name="Straight Connector 24"/>
          <p:cNvCxnSpPr/>
          <p:nvPr/>
        </p:nvCxnSpPr>
        <p:spPr>
          <a:xfrm>
            <a:off x="1090422" y="1385316"/>
            <a:ext cx="720564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54042818"/>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10/7/2026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188979007"/>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3504" y="599230"/>
            <a:ext cx="2454824" cy="1685338"/>
          </a:xfrm>
        </p:spPr>
        <p:txBody>
          <a:bodyPr anchor="b">
            <a:normAutofit/>
          </a:bodyPr>
          <a:lstStyle>
            <a:lvl1pPr algn="l">
              <a:defRPr sz="1800"/>
            </a:lvl1pPr>
          </a:lstStyle>
          <a:p>
            <a:r>
              <a:rPr lang="en-US"/>
              <a:t>Click to edit Master title style</a:t>
            </a:r>
            <a:endParaRPr lang="en-US" dirty="0"/>
          </a:p>
        </p:txBody>
      </p:sp>
      <p:sp>
        <p:nvSpPr>
          <p:cNvPr id="3" name="Content Placeholder 2"/>
          <p:cNvSpPr>
            <a:spLocks noGrp="1"/>
          </p:cNvSpPr>
          <p:nvPr>
            <p:ph idx="1"/>
          </p:nvPr>
        </p:nvSpPr>
        <p:spPr>
          <a:xfrm>
            <a:off x="3782785" y="599230"/>
            <a:ext cx="4509353" cy="349412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83504" y="2404119"/>
            <a:ext cx="2456260" cy="1686136"/>
          </a:xfrm>
        </p:spPr>
        <p:txBody>
          <a:bodyPr/>
          <a:lstStyle>
            <a:lvl1pPr marL="0" indent="0" algn="l">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17" name="Straight Connector 16"/>
          <p:cNvCxnSpPr/>
          <p:nvPr/>
        </p:nvCxnSpPr>
        <p:spPr>
          <a:xfrm>
            <a:off x="1086210" y="2404118"/>
            <a:ext cx="2452118"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16845674"/>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5608041" y="361628"/>
            <a:ext cx="3055900" cy="3861826"/>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088405" y="847135"/>
            <a:ext cx="4149246" cy="1372938"/>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3292" y="841907"/>
            <a:ext cx="2093378" cy="2899745"/>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087747" y="2359494"/>
            <a:ext cx="4143303" cy="1502807"/>
          </a:xfrm>
        </p:spPr>
        <p:txBody>
          <a:bodyPr>
            <a:normAutofit/>
          </a:bodyPr>
          <a:lstStyle>
            <a:lvl1pPr marL="0" indent="0" algn="l">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1085537" y="4102393"/>
            <a:ext cx="4145513" cy="240092"/>
          </a:xfrm>
        </p:spPr>
        <p:txBody>
          <a:bodyPr/>
          <a:lstStyle>
            <a:lvl1pPr algn="l">
              <a:defRPr/>
            </a:lvl1pPr>
          </a:lstStyle>
          <a:p>
            <a:fld id="{48A87A34-81AB-432B-8DAE-1953F412C126}" type="datetimeFigureOut">
              <a:rPr lang="en-US" smtClean="0"/>
              <a:pPr/>
              <a:t>10/7/2026</a:t>
            </a:fld>
            <a:endParaRPr lang="en-US" dirty="0"/>
          </a:p>
        </p:txBody>
      </p:sp>
      <p:sp>
        <p:nvSpPr>
          <p:cNvPr id="6" name="Footer Placeholder 5"/>
          <p:cNvSpPr>
            <a:spLocks noGrp="1"/>
          </p:cNvSpPr>
          <p:nvPr>
            <p:ph type="ftr" sz="quarter" idx="11"/>
          </p:nvPr>
        </p:nvSpPr>
        <p:spPr>
          <a:xfrm>
            <a:off x="1085537" y="238981"/>
            <a:ext cx="4155753" cy="240698"/>
          </a:xfrm>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31" name="Straight Connector 30"/>
          <p:cNvCxnSpPr/>
          <p:nvPr/>
        </p:nvCxnSpPr>
        <p:spPr>
          <a:xfrm>
            <a:off x="1085537" y="2357704"/>
            <a:ext cx="414551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88305854"/>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26" name="Straight Connector 25"/>
          <p:cNvCxnSpPr/>
          <p:nvPr/>
        </p:nvCxnSpPr>
        <p:spPr>
          <a:xfrm>
            <a:off x="1090422" y="1385316"/>
            <a:ext cx="720564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26478764"/>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79333" y="599230"/>
            <a:ext cx="1211807" cy="3494917"/>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83504" y="599230"/>
            <a:ext cx="5871623" cy="34949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cxnSp>
        <p:nvCxnSpPr>
          <p:cNvPr id="15" name="Straight Connector 14"/>
          <p:cNvCxnSpPr/>
          <p:nvPr/>
        </p:nvCxnSpPr>
        <p:spPr>
          <a:xfrm>
            <a:off x="7079333" y="599230"/>
            <a:ext cx="0" cy="3494917"/>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39432327"/>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type="title">
  <p:cSld name="Title">
    <p:spTree>
      <p:nvGrpSpPr>
        <p:cNvPr id="1" name="Shape 9"/>
        <p:cNvGrpSpPr/>
        <p:nvPr/>
      </p:nvGrpSpPr>
      <p:grpSpPr>
        <a:xfrm>
          <a:off x="0" y="0"/>
          <a:ext cx="0" cy="0"/>
          <a:chOff x="0" y="0"/>
          <a:chExt cx="0" cy="0"/>
        </a:xfrm>
      </p:grpSpPr>
      <p:sp>
        <p:nvSpPr>
          <p:cNvPr id="11" name="Google Shape;11;p2"/>
          <p:cNvSpPr txBox="1">
            <a:spLocks noGrp="1"/>
          </p:cNvSpPr>
          <p:nvPr>
            <p:ph type="ctrTitle"/>
          </p:nvPr>
        </p:nvSpPr>
        <p:spPr>
          <a:xfrm>
            <a:off x="1037875" y="1662450"/>
            <a:ext cx="7068300" cy="1818600"/>
          </a:xfrm>
          <a:prstGeom prst="rect">
            <a:avLst/>
          </a:prstGeom>
        </p:spPr>
        <p:txBody>
          <a:bodyPr spcFirstLastPara="1" wrap="square" lIns="0" tIns="0" rIns="0" bIns="0" anchor="ctr" anchorCtr="0">
            <a:noAutofit/>
          </a:bodyPr>
          <a:lstStyle>
            <a:lvl1pPr lvl="0" rtl="0">
              <a:lnSpc>
                <a:spcPct val="100000"/>
              </a:lnSpc>
              <a:spcBef>
                <a:spcPts val="0"/>
              </a:spcBef>
              <a:spcAft>
                <a:spcPts val="0"/>
              </a:spcAft>
              <a:buClr>
                <a:schemeClr val="lt1"/>
              </a:buClr>
              <a:buSzPts val="6800"/>
              <a:buNone/>
              <a:defRPr sz="6800">
                <a:solidFill>
                  <a:schemeClr val="lt1"/>
                </a:solidFill>
              </a:defRPr>
            </a:lvl1pPr>
            <a:lvl2pPr lvl="1" rtl="0">
              <a:lnSpc>
                <a:spcPct val="100000"/>
              </a:lnSpc>
              <a:spcBef>
                <a:spcPts val="0"/>
              </a:spcBef>
              <a:spcAft>
                <a:spcPts val="0"/>
              </a:spcAft>
              <a:buClr>
                <a:schemeClr val="lt1"/>
              </a:buClr>
              <a:buSzPts val="6800"/>
              <a:buNone/>
              <a:defRPr sz="6800">
                <a:solidFill>
                  <a:schemeClr val="lt1"/>
                </a:solidFill>
              </a:defRPr>
            </a:lvl2pPr>
            <a:lvl3pPr lvl="2" rtl="0">
              <a:lnSpc>
                <a:spcPct val="100000"/>
              </a:lnSpc>
              <a:spcBef>
                <a:spcPts val="0"/>
              </a:spcBef>
              <a:spcAft>
                <a:spcPts val="0"/>
              </a:spcAft>
              <a:buClr>
                <a:schemeClr val="lt1"/>
              </a:buClr>
              <a:buSzPts val="6800"/>
              <a:buNone/>
              <a:defRPr sz="6800">
                <a:solidFill>
                  <a:schemeClr val="lt1"/>
                </a:solidFill>
              </a:defRPr>
            </a:lvl3pPr>
            <a:lvl4pPr lvl="3" rtl="0">
              <a:lnSpc>
                <a:spcPct val="100000"/>
              </a:lnSpc>
              <a:spcBef>
                <a:spcPts val="0"/>
              </a:spcBef>
              <a:spcAft>
                <a:spcPts val="0"/>
              </a:spcAft>
              <a:buClr>
                <a:schemeClr val="lt1"/>
              </a:buClr>
              <a:buSzPts val="6800"/>
              <a:buNone/>
              <a:defRPr sz="6800">
                <a:solidFill>
                  <a:schemeClr val="lt1"/>
                </a:solidFill>
              </a:defRPr>
            </a:lvl4pPr>
            <a:lvl5pPr lvl="4" rtl="0">
              <a:lnSpc>
                <a:spcPct val="100000"/>
              </a:lnSpc>
              <a:spcBef>
                <a:spcPts val="0"/>
              </a:spcBef>
              <a:spcAft>
                <a:spcPts val="0"/>
              </a:spcAft>
              <a:buClr>
                <a:schemeClr val="lt1"/>
              </a:buClr>
              <a:buSzPts val="6800"/>
              <a:buNone/>
              <a:defRPr sz="6800">
                <a:solidFill>
                  <a:schemeClr val="lt1"/>
                </a:solidFill>
              </a:defRPr>
            </a:lvl5pPr>
            <a:lvl6pPr lvl="5" rtl="0">
              <a:lnSpc>
                <a:spcPct val="100000"/>
              </a:lnSpc>
              <a:spcBef>
                <a:spcPts val="0"/>
              </a:spcBef>
              <a:spcAft>
                <a:spcPts val="0"/>
              </a:spcAft>
              <a:buClr>
                <a:schemeClr val="lt1"/>
              </a:buClr>
              <a:buSzPts val="6800"/>
              <a:buNone/>
              <a:defRPr sz="6800">
                <a:solidFill>
                  <a:schemeClr val="lt1"/>
                </a:solidFill>
              </a:defRPr>
            </a:lvl6pPr>
            <a:lvl7pPr lvl="6" rtl="0">
              <a:lnSpc>
                <a:spcPct val="100000"/>
              </a:lnSpc>
              <a:spcBef>
                <a:spcPts val="0"/>
              </a:spcBef>
              <a:spcAft>
                <a:spcPts val="0"/>
              </a:spcAft>
              <a:buClr>
                <a:schemeClr val="lt1"/>
              </a:buClr>
              <a:buSzPts val="6800"/>
              <a:buNone/>
              <a:defRPr sz="6800">
                <a:solidFill>
                  <a:schemeClr val="lt1"/>
                </a:solidFill>
              </a:defRPr>
            </a:lvl7pPr>
            <a:lvl8pPr lvl="7" rtl="0">
              <a:lnSpc>
                <a:spcPct val="100000"/>
              </a:lnSpc>
              <a:spcBef>
                <a:spcPts val="0"/>
              </a:spcBef>
              <a:spcAft>
                <a:spcPts val="0"/>
              </a:spcAft>
              <a:buClr>
                <a:schemeClr val="lt1"/>
              </a:buClr>
              <a:buSzPts val="6800"/>
              <a:buNone/>
              <a:defRPr sz="6800">
                <a:solidFill>
                  <a:schemeClr val="lt1"/>
                </a:solidFill>
              </a:defRPr>
            </a:lvl8pPr>
            <a:lvl9pPr lvl="8" rtl="0">
              <a:lnSpc>
                <a:spcPct val="100000"/>
              </a:lnSpc>
              <a:spcBef>
                <a:spcPts val="0"/>
              </a:spcBef>
              <a:spcAft>
                <a:spcPts val="0"/>
              </a:spcAft>
              <a:buClr>
                <a:schemeClr val="lt1"/>
              </a:buClr>
              <a:buSzPts val="6800"/>
              <a:buNone/>
              <a:defRPr sz="6800">
                <a:solidFill>
                  <a:schemeClr val="lt1"/>
                </a:solidFill>
              </a:defRPr>
            </a:lvl9pPr>
          </a:lstStyle>
          <a:p>
            <a:endParaRPr/>
          </a:p>
        </p:txBody>
      </p:sp>
    </p:spTree>
    <p:extLst>
      <p:ext uri="{BB962C8B-B14F-4D97-AF65-F5344CB8AC3E}">
        <p14:creationId xmlns:p14="http://schemas.microsoft.com/office/powerpoint/2010/main" val="15770879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 2 columns" type="twoColTx">
  <p:cSld name="Title + 2 columns">
    <p:spTree>
      <p:nvGrpSpPr>
        <p:cNvPr id="1" name="Shape 26"/>
        <p:cNvGrpSpPr/>
        <p:nvPr/>
      </p:nvGrpSpPr>
      <p:grpSpPr>
        <a:xfrm>
          <a:off x="0" y="0"/>
          <a:ext cx="0" cy="0"/>
          <a:chOff x="0" y="0"/>
          <a:chExt cx="0" cy="0"/>
        </a:xfrm>
      </p:grpSpPr>
      <p:sp>
        <p:nvSpPr>
          <p:cNvPr id="28" name="Google Shape;28;p6"/>
          <p:cNvSpPr txBox="1">
            <a:spLocks noGrp="1"/>
          </p:cNvSpPr>
          <p:nvPr>
            <p:ph type="title"/>
          </p:nvPr>
        </p:nvSpPr>
        <p:spPr>
          <a:xfrm>
            <a:off x="1037875" y="836000"/>
            <a:ext cx="7068300" cy="396300"/>
          </a:xfrm>
          <a:prstGeom prst="rect">
            <a:avLst/>
          </a:prstGeom>
        </p:spPr>
        <p:txBody>
          <a:bodyPr spcFirstLastPara="1" wrap="square" lIns="0" tIns="0" rIns="0" bIns="0"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29" name="Google Shape;29;p6"/>
          <p:cNvSpPr txBox="1">
            <a:spLocks noGrp="1"/>
          </p:cNvSpPr>
          <p:nvPr>
            <p:ph type="body" idx="1"/>
          </p:nvPr>
        </p:nvSpPr>
        <p:spPr>
          <a:xfrm>
            <a:off x="1037825" y="1353950"/>
            <a:ext cx="3302400" cy="3155400"/>
          </a:xfrm>
          <a:prstGeom prst="rect">
            <a:avLst/>
          </a:prstGeom>
        </p:spPr>
        <p:txBody>
          <a:bodyPr spcFirstLastPara="1" wrap="square" lIns="0" tIns="0" rIns="0" bIns="0"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30" name="Google Shape;30;p6"/>
          <p:cNvSpPr txBox="1">
            <a:spLocks noGrp="1"/>
          </p:cNvSpPr>
          <p:nvPr>
            <p:ph type="body" idx="2"/>
          </p:nvPr>
        </p:nvSpPr>
        <p:spPr>
          <a:xfrm>
            <a:off x="4803623" y="1353950"/>
            <a:ext cx="3302400" cy="3155400"/>
          </a:xfrm>
          <a:prstGeom prst="rect">
            <a:avLst/>
          </a:prstGeom>
        </p:spPr>
        <p:txBody>
          <a:bodyPr spcFirstLastPara="1" wrap="square" lIns="0" tIns="0" rIns="0" bIns="0" anchor="t"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31" name="Google Shape;31;p6"/>
          <p:cNvSpPr txBox="1">
            <a:spLocks noGrp="1"/>
          </p:cNvSpPr>
          <p:nvPr>
            <p:ph type="sldNum" idx="12"/>
          </p:nvPr>
        </p:nvSpPr>
        <p:spPr>
          <a:xfrm>
            <a:off x="8328184" y="45974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2597707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 1 column" type="tx">
  <p:cSld name="Title + 1 column">
    <p:spTree>
      <p:nvGrpSpPr>
        <p:cNvPr id="1" name="Shape 21"/>
        <p:cNvGrpSpPr/>
        <p:nvPr/>
      </p:nvGrpSpPr>
      <p:grpSpPr>
        <a:xfrm>
          <a:off x="0" y="0"/>
          <a:ext cx="0" cy="0"/>
          <a:chOff x="0" y="0"/>
          <a:chExt cx="0" cy="0"/>
        </a:xfrm>
      </p:grpSpPr>
      <p:sp>
        <p:nvSpPr>
          <p:cNvPr id="23" name="Google Shape;23;p5"/>
          <p:cNvSpPr txBox="1">
            <a:spLocks noGrp="1"/>
          </p:cNvSpPr>
          <p:nvPr>
            <p:ph type="title"/>
          </p:nvPr>
        </p:nvSpPr>
        <p:spPr>
          <a:xfrm>
            <a:off x="1037875" y="836000"/>
            <a:ext cx="7068300" cy="396300"/>
          </a:xfrm>
          <a:prstGeom prst="rect">
            <a:avLst/>
          </a:prstGeom>
        </p:spPr>
        <p:txBody>
          <a:bodyPr spcFirstLastPara="1" wrap="square" lIns="0" tIns="0" rIns="0" bIns="0"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24" name="Google Shape;24;p5"/>
          <p:cNvSpPr txBox="1">
            <a:spLocks noGrp="1"/>
          </p:cNvSpPr>
          <p:nvPr>
            <p:ph type="body" idx="1"/>
          </p:nvPr>
        </p:nvSpPr>
        <p:spPr>
          <a:xfrm>
            <a:off x="1037875" y="1353948"/>
            <a:ext cx="7068300" cy="3033900"/>
          </a:xfrm>
          <a:prstGeom prst="rect">
            <a:avLst/>
          </a:prstGeom>
        </p:spPr>
        <p:txBody>
          <a:bodyPr spcFirstLastPara="1" wrap="square" lIns="0" tIns="0" rIns="0" bIns="0" anchor="t" anchorCtr="0">
            <a:noAutofit/>
          </a:bodyPr>
          <a:lstStyle>
            <a:lvl1pPr marL="457200" lvl="0" indent="-381000" rtl="0">
              <a:spcBef>
                <a:spcPts val="600"/>
              </a:spcBef>
              <a:spcAft>
                <a:spcPts val="0"/>
              </a:spcAft>
              <a:buSzPts val="24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
        <p:nvSpPr>
          <p:cNvPr id="25" name="Google Shape;25;p5"/>
          <p:cNvSpPr txBox="1">
            <a:spLocks noGrp="1"/>
          </p:cNvSpPr>
          <p:nvPr>
            <p:ph type="sldNum" idx="12"/>
          </p:nvPr>
        </p:nvSpPr>
        <p:spPr>
          <a:xfrm>
            <a:off x="8328184" y="45974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4972226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itle + 3 columns">
  <p:cSld name="Title + 3 columns">
    <p:spTree>
      <p:nvGrpSpPr>
        <p:cNvPr id="1" name="Shape 32"/>
        <p:cNvGrpSpPr/>
        <p:nvPr/>
      </p:nvGrpSpPr>
      <p:grpSpPr>
        <a:xfrm>
          <a:off x="0" y="0"/>
          <a:ext cx="0" cy="0"/>
          <a:chOff x="0" y="0"/>
          <a:chExt cx="0" cy="0"/>
        </a:xfrm>
      </p:grpSpPr>
      <p:sp>
        <p:nvSpPr>
          <p:cNvPr id="34" name="Google Shape;34;p7"/>
          <p:cNvSpPr txBox="1">
            <a:spLocks noGrp="1"/>
          </p:cNvSpPr>
          <p:nvPr>
            <p:ph type="title"/>
          </p:nvPr>
        </p:nvSpPr>
        <p:spPr>
          <a:xfrm>
            <a:off x="1037875" y="836000"/>
            <a:ext cx="7068300" cy="396300"/>
          </a:xfrm>
          <a:prstGeom prst="rect">
            <a:avLst/>
          </a:prstGeom>
        </p:spPr>
        <p:txBody>
          <a:bodyPr spcFirstLastPara="1" wrap="square" lIns="0" tIns="0" rIns="0" bIns="0" anchor="b"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35" name="Google Shape;35;p7"/>
          <p:cNvSpPr txBox="1">
            <a:spLocks noGrp="1"/>
          </p:cNvSpPr>
          <p:nvPr>
            <p:ph type="body" idx="1"/>
          </p:nvPr>
        </p:nvSpPr>
        <p:spPr>
          <a:xfrm>
            <a:off x="1037875" y="1353950"/>
            <a:ext cx="2191800" cy="30300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36" name="Google Shape;36;p7"/>
          <p:cNvSpPr txBox="1">
            <a:spLocks noGrp="1"/>
          </p:cNvSpPr>
          <p:nvPr>
            <p:ph type="body" idx="2"/>
          </p:nvPr>
        </p:nvSpPr>
        <p:spPr>
          <a:xfrm>
            <a:off x="3460026" y="1353950"/>
            <a:ext cx="2191800" cy="30300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37" name="Google Shape;37;p7"/>
          <p:cNvSpPr txBox="1">
            <a:spLocks noGrp="1"/>
          </p:cNvSpPr>
          <p:nvPr>
            <p:ph type="body" idx="3"/>
          </p:nvPr>
        </p:nvSpPr>
        <p:spPr>
          <a:xfrm>
            <a:off x="5882177" y="1353950"/>
            <a:ext cx="2191800" cy="3030000"/>
          </a:xfrm>
          <a:prstGeom prst="rect">
            <a:avLst/>
          </a:prstGeom>
        </p:spPr>
        <p:txBody>
          <a:bodyPr spcFirstLastPara="1" wrap="square" lIns="0" tIns="0" rIns="0" bIns="0"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38" name="Google Shape;38;p7"/>
          <p:cNvSpPr txBox="1">
            <a:spLocks noGrp="1"/>
          </p:cNvSpPr>
          <p:nvPr>
            <p:ph type="sldNum" idx="12"/>
          </p:nvPr>
        </p:nvSpPr>
        <p:spPr>
          <a:xfrm>
            <a:off x="8328184" y="45974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600148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1514607"/>
            <a:ext cx="9144000" cy="3079456"/>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7">
            <a:extLst>
              <a:ext uri="{28A0092B-C50C-407E-A947-70E740481C1C}">
                <a14:useLocalDpi xmlns:a14="http://schemas.microsoft.com/office/drawing/2010/main" val="0"/>
              </a:ext>
            </a:extLst>
          </a:blip>
          <a:srcRect t="1538" b="-1538"/>
          <a:stretch/>
        </p:blipFill>
        <p:spPr bwMode="black">
          <a:xfrm>
            <a:off x="0" y="4594860"/>
            <a:ext cx="9144000" cy="557213"/>
          </a:xfrm>
          <a:prstGeom prst="rect">
            <a:avLst/>
          </a:prstGeom>
        </p:spPr>
      </p:pic>
      <p:sp>
        <p:nvSpPr>
          <p:cNvPr id="2" name="Title Placeholder 1"/>
          <p:cNvSpPr>
            <a:spLocks noGrp="1"/>
          </p:cNvSpPr>
          <p:nvPr>
            <p:ph type="title"/>
          </p:nvPr>
        </p:nvSpPr>
        <p:spPr>
          <a:xfrm>
            <a:off x="1088685" y="603390"/>
            <a:ext cx="7202456" cy="786926"/>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088685" y="1511799"/>
            <a:ext cx="7202456" cy="258796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665604" y="247778"/>
            <a:ext cx="2625536" cy="231901"/>
          </a:xfrm>
          <a:prstGeom prst="rect">
            <a:avLst/>
          </a:prstGeom>
        </p:spPr>
        <p:txBody>
          <a:bodyPr vert="horz" lIns="91440" tIns="45720" rIns="91440" bIns="45720" rtlCol="0" anchor="ctr"/>
          <a:lstStyle>
            <a:lvl1pPr algn="r">
              <a:defRPr sz="750">
                <a:solidFill>
                  <a:schemeClr val="tx1">
                    <a:tint val="75000"/>
                  </a:schemeClr>
                </a:solidFill>
              </a:defRPr>
            </a:lvl1pPr>
          </a:lstStyle>
          <a:p>
            <a:fld id="{48A87A34-81AB-432B-8DAE-1953F412C126}" type="datetimeFigureOut">
              <a:rPr lang="en-US" smtClean="0"/>
              <a:pPr/>
              <a:t>10/7/2026</a:t>
            </a:fld>
            <a:endParaRPr lang="en-US" dirty="0"/>
          </a:p>
        </p:txBody>
      </p:sp>
      <p:sp>
        <p:nvSpPr>
          <p:cNvPr id="5" name="Footer Placeholder 4"/>
          <p:cNvSpPr>
            <a:spLocks noGrp="1"/>
          </p:cNvSpPr>
          <p:nvPr>
            <p:ph type="ftr" sz="quarter" idx="3"/>
          </p:nvPr>
        </p:nvSpPr>
        <p:spPr>
          <a:xfrm>
            <a:off x="1088684" y="246981"/>
            <a:ext cx="4454127" cy="231901"/>
          </a:xfrm>
          <a:prstGeom prst="rect">
            <a:avLst/>
          </a:prstGeom>
        </p:spPr>
        <p:txBody>
          <a:bodyPr vert="horz" lIns="91440" tIns="45720" rIns="91440" bIns="45720" rtlCol="0" anchor="ctr"/>
          <a:lstStyle>
            <a:lvl1pPr algn="l">
              <a:defRPr sz="7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60046" y="599230"/>
            <a:ext cx="608264" cy="377684"/>
          </a:xfrm>
          <a:prstGeom prst="rect">
            <a:avLst/>
          </a:prstGeom>
        </p:spPr>
        <p:txBody>
          <a:bodyPr vert="horz" lIns="91440" tIns="45720" rIns="91440" bIns="45720" rtlCol="0" anchor="t"/>
          <a:lstStyle>
            <a:lvl1pPr algn="r">
              <a:defRPr sz="2100">
                <a:solidFill>
                  <a:schemeClr val="accent1"/>
                </a:solidFill>
              </a:defRPr>
            </a:lvl1pPr>
          </a:lstStyle>
          <a:p>
            <a:pPr marL="0" lvl="0" indent="0" algn="r" rtl="0">
              <a:spcBef>
                <a:spcPts val="0"/>
              </a:spcBef>
              <a:spcAft>
                <a:spcPts val="0"/>
              </a:spcAft>
              <a:buNone/>
            </a:pPr>
            <a:fld id="{00000000-1234-1234-1234-123412341234}" type="slidenum">
              <a:rPr lang="en" smtClean="0"/>
              <a:t>‹#›</a:t>
            </a:fld>
            <a:endParaRPr lang="en"/>
          </a:p>
        </p:txBody>
      </p:sp>
      <p:cxnSp>
        <p:nvCxnSpPr>
          <p:cNvPr id="10" name="Straight Connector 9"/>
          <p:cNvCxnSpPr/>
          <p:nvPr/>
        </p:nvCxnSpPr>
        <p:spPr>
          <a:xfrm>
            <a:off x="0" y="4596310"/>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2271580"/>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Lst>
  <p:transition>
    <p:fade thruBlk="1"/>
  </p:transition>
  <p:hf hdr="0" dt="0"/>
  <p:txStyles>
    <p:titleStyle>
      <a:lvl1pPr algn="l" defTabSz="685800" rtl="0" eaLnBrk="1" latinLnBrk="0" hangingPunct="1">
        <a:lnSpc>
          <a:spcPct val="90000"/>
        </a:lnSpc>
        <a:spcBef>
          <a:spcPct val="0"/>
        </a:spcBef>
        <a:buNone/>
        <a:defRPr sz="2400" b="0" i="0" kern="1200" cap="all">
          <a:solidFill>
            <a:schemeClr val="tx1"/>
          </a:solidFill>
          <a:effectLst/>
          <a:latin typeface="+mj-lt"/>
          <a:ea typeface="+mj-ea"/>
          <a:cs typeface="+mj-cs"/>
        </a:defRPr>
      </a:lvl1pPr>
    </p:titleStyle>
    <p:bodyStyle>
      <a:lvl1pPr marL="171450" indent="-171450" algn="l" defTabSz="685800" rtl="0" eaLnBrk="1" latinLnBrk="0" hangingPunct="1">
        <a:lnSpc>
          <a:spcPct val="120000"/>
        </a:lnSpc>
        <a:spcBef>
          <a:spcPts val="750"/>
        </a:spcBef>
        <a:buClr>
          <a:schemeClr val="accent1"/>
        </a:buClr>
        <a:buSzPct val="100000"/>
        <a:buFont typeface="Arial" panose="020B0604020202020204" pitchFamily="34" charset="0"/>
        <a:buChar char="•"/>
        <a:defRPr sz="1500" kern="1200">
          <a:solidFill>
            <a:schemeClr val="tx1"/>
          </a:solidFill>
          <a:effectLst/>
          <a:latin typeface="+mn-lt"/>
          <a:ea typeface="+mn-ea"/>
          <a:cs typeface="+mn-cs"/>
        </a:defRPr>
      </a:lvl1pPr>
      <a:lvl2pPr marL="5143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1350" kern="1200" cap="none" baseline="0">
          <a:solidFill>
            <a:schemeClr val="tx1"/>
          </a:solidFill>
          <a:effectLst/>
          <a:latin typeface="+mn-lt"/>
          <a:ea typeface="+mn-ea"/>
          <a:cs typeface="+mn-cs"/>
        </a:defRPr>
      </a:lvl2pPr>
      <a:lvl3pPr marL="8572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3pPr>
      <a:lvl4pPr marL="12001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1050" kern="1200" cap="none" baseline="0">
          <a:solidFill>
            <a:schemeClr val="tx1"/>
          </a:solidFill>
          <a:effectLst/>
          <a:latin typeface="+mn-lt"/>
          <a:ea typeface="+mn-ea"/>
          <a:cs typeface="+mn-cs"/>
        </a:defRPr>
      </a:lvl4pPr>
      <a:lvl5pPr marL="15430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5pPr>
      <a:lvl6pPr marL="18859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6pPr>
      <a:lvl7pPr marL="22288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a:solidFill>
            <a:schemeClr val="tx1"/>
          </a:solidFill>
          <a:effectLst/>
          <a:latin typeface="+mn-lt"/>
          <a:ea typeface="+mn-ea"/>
          <a:cs typeface="+mn-cs"/>
        </a:defRPr>
      </a:lvl7pPr>
      <a:lvl8pPr marL="25717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8pPr>
      <a:lvl9pPr marL="2914650" indent="-171450" algn="l" defTabSz="685800" rtl="0" eaLnBrk="1" latinLnBrk="0" hangingPunct="1">
        <a:lnSpc>
          <a:spcPct val="120000"/>
        </a:lnSpc>
        <a:spcBef>
          <a:spcPts val="375"/>
        </a:spcBef>
        <a:buClr>
          <a:schemeClr val="accent1"/>
        </a:buClr>
        <a:buSzPct val="100000"/>
        <a:buFont typeface="Arial" panose="020B0604020202020204" pitchFamily="34" charset="0"/>
        <a:buChar char="•"/>
        <a:defRPr sz="9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6.emf"/><Relationship Id="rId5" Type="http://schemas.openxmlformats.org/officeDocument/2006/relationships/image" Target="../media/image5.jpeg"/><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80.png"/><Relationship Id="rId5" Type="http://schemas.openxmlformats.org/officeDocument/2006/relationships/slide" Target="slide5.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6.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openxmlformats.org/officeDocument/2006/relationships/image" Target="../media/image6.emf"/><Relationship Id="rId4" Type="http://schemas.openxmlformats.org/officeDocument/2006/relationships/image" Target="../media/image4.emf"/></Relationships>
</file>

<file path=ppt/slides/_rels/slide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9.xml"/><Relationship Id="rId1" Type="http://schemas.openxmlformats.org/officeDocument/2006/relationships/slideLayout" Target="../slideLayouts/slideLayout14.xml"/><Relationship Id="rId5" Type="http://schemas.openxmlformats.org/officeDocument/2006/relationships/image" Target="../media/image12.jpg"/><Relationship Id="rId4" Type="http://schemas.openxmlformats.org/officeDocument/2006/relationships/image" Target="../media/image6.emf"/></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6.emf"/><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image" Target="../media/image4.emf"/><Relationship Id="rId5" Type="http://schemas.openxmlformats.org/officeDocument/2006/relationships/image" Target="../media/image12.jp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15.xml"/><Relationship Id="rId5" Type="http://schemas.openxmlformats.org/officeDocument/2006/relationships/image" Target="../media/image20.png"/><Relationship Id="rId4" Type="http://schemas.openxmlformats.org/officeDocument/2006/relationships/image" Target="../media/image19.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56"/>
        <p:cNvGrpSpPr/>
        <p:nvPr/>
      </p:nvGrpSpPr>
      <p:grpSpPr>
        <a:xfrm>
          <a:off x="0" y="0"/>
          <a:ext cx="0" cy="0"/>
          <a:chOff x="0" y="0"/>
          <a:chExt cx="0" cy="0"/>
        </a:xfrm>
      </p:grpSpPr>
      <p:sp>
        <p:nvSpPr>
          <p:cNvPr id="57" name="Google Shape;57;p12"/>
          <p:cNvSpPr txBox="1">
            <a:spLocks noGrp="1"/>
          </p:cNvSpPr>
          <p:nvPr>
            <p:ph type="ctrTitle"/>
          </p:nvPr>
        </p:nvSpPr>
        <p:spPr>
          <a:xfrm>
            <a:off x="1026859" y="1107440"/>
            <a:ext cx="7211946" cy="3616960"/>
          </a:xfrm>
          <a:prstGeom prst="rect">
            <a:avLst/>
          </a:prstGeom>
        </p:spPr>
        <p:txBody>
          <a:bodyPr spcFirstLastPara="1" wrap="square" lIns="0" tIns="0" rIns="0" bIns="0" anchor="ctr" anchorCtr="0">
            <a:noAutofit/>
          </a:bodyPr>
          <a:lstStyle/>
          <a:p>
            <a:pPr algn="ctr" defTabSz="457200"/>
            <a:br>
              <a:rPr lang="en-US" sz="3200" dirty="0">
                <a:solidFill>
                  <a:schemeClr val="tx1"/>
                </a:solidFill>
                <a:latin typeface="Gill Sans MT" panose="020B0502020104020203" pitchFamily="34" charset="0"/>
              </a:rPr>
            </a:br>
            <a:br>
              <a:rPr lang="en-US" sz="3200" dirty="0">
                <a:solidFill>
                  <a:schemeClr val="tx1"/>
                </a:solidFill>
                <a:latin typeface="Gill Sans MT" panose="020B0502020104020203" pitchFamily="34" charset="0"/>
              </a:rPr>
            </a:br>
            <a:br>
              <a:rPr lang="en-US" sz="3200" dirty="0">
                <a:solidFill>
                  <a:schemeClr val="tx1"/>
                </a:solidFill>
                <a:latin typeface="Gill Sans MT" panose="020B0502020104020203" pitchFamily="34" charset="0"/>
              </a:rPr>
            </a:br>
            <a:r>
              <a:rPr lang="en-US" sz="2400" dirty="0">
                <a:solidFill>
                  <a:schemeClr val="tx1"/>
                </a:solidFill>
                <a:latin typeface="Gill Sans MT" panose="020B0502020104020203" pitchFamily="34" charset="0"/>
              </a:rPr>
              <a:t>2026 second QUARTER PRISON ADMISSIONS AND DISCHARGES STATISTICS REPORT</a:t>
            </a:r>
            <a:br>
              <a:rPr lang="en-US" sz="3200" b="1" dirty="0">
                <a:solidFill>
                  <a:schemeClr val="bg1"/>
                </a:solidFill>
                <a:latin typeface="Gill Sans MT" panose="020B0502020104020203" pitchFamily="34" charset="0"/>
              </a:rPr>
            </a:br>
            <a:br>
              <a:rPr lang="en-US" sz="3200" b="1" dirty="0">
                <a:solidFill>
                  <a:schemeClr val="bg1"/>
                </a:solidFill>
                <a:latin typeface="Gill Sans MT" panose="020B0502020104020203" pitchFamily="34" charset="0"/>
              </a:rPr>
            </a:br>
            <a:r>
              <a:rPr lang="en-US" sz="1400" b="1" dirty="0">
                <a:solidFill>
                  <a:schemeClr val="tx1"/>
                </a:solidFill>
                <a:latin typeface="Gill Sans MT" panose="020B0502020104020203" pitchFamily="34" charset="0"/>
              </a:rPr>
              <a:t>PRESENTED </a:t>
            </a:r>
            <a:br>
              <a:rPr lang="en-US" sz="1400" b="1" dirty="0">
                <a:solidFill>
                  <a:schemeClr val="tx1"/>
                </a:solidFill>
                <a:latin typeface="Gill Sans MT" panose="020B0502020104020203" pitchFamily="34" charset="0"/>
              </a:rPr>
            </a:br>
            <a:r>
              <a:rPr lang="en-US" sz="1400" b="1" dirty="0">
                <a:solidFill>
                  <a:schemeClr val="tx1"/>
                </a:solidFill>
                <a:latin typeface="Gill Sans MT" panose="020B0502020104020203" pitchFamily="34" charset="0"/>
              </a:rPr>
              <a:t>BY</a:t>
            </a:r>
            <a:br>
              <a:rPr lang="en-US" sz="1400" b="1" dirty="0">
                <a:solidFill>
                  <a:schemeClr val="tx1"/>
                </a:solidFill>
                <a:latin typeface="Gill Sans MT" panose="020B0502020104020203" pitchFamily="34" charset="0"/>
              </a:rPr>
            </a:br>
            <a:r>
              <a:rPr lang="en-US" sz="1400" b="1" dirty="0">
                <a:solidFill>
                  <a:schemeClr val="tx1"/>
                </a:solidFill>
                <a:latin typeface="Gill Sans MT" panose="020B0502020104020203" pitchFamily="34" charset="0"/>
              </a:rPr>
              <a:t>X. MOYO</a:t>
            </a:r>
            <a:br>
              <a:rPr lang="en-US" sz="1400" b="1" dirty="0">
                <a:solidFill>
                  <a:schemeClr val="tx1"/>
                </a:solidFill>
                <a:latin typeface="Gill Sans MT" panose="020B0502020104020203" pitchFamily="34" charset="0"/>
              </a:rPr>
            </a:br>
            <a:r>
              <a:rPr lang="en-US" sz="1400" b="1" dirty="0">
                <a:solidFill>
                  <a:schemeClr val="tx1"/>
                </a:solidFill>
                <a:latin typeface="Gill Sans MT" panose="020B0502020104020203" pitchFamily="34" charset="0"/>
              </a:rPr>
              <a:t>STATISTICIAN: social statistics</a:t>
            </a:r>
            <a:br>
              <a:rPr lang="en-US" sz="1400" b="1" dirty="0">
                <a:solidFill>
                  <a:schemeClr val="tx1"/>
                </a:solidFill>
                <a:latin typeface="Gill Sans MT" panose="020B0502020104020203" pitchFamily="34" charset="0"/>
              </a:rPr>
            </a:br>
            <a:br>
              <a:rPr lang="en-US" sz="1400" b="1" dirty="0">
                <a:solidFill>
                  <a:schemeClr val="tx1"/>
                </a:solidFill>
                <a:latin typeface="Gill Sans MT" panose="020B0502020104020203" pitchFamily="34" charset="0"/>
              </a:rPr>
            </a:br>
            <a:r>
              <a:rPr lang="en-US" sz="2800" b="1" cap="none" dirty="0">
                <a:solidFill>
                  <a:prstClr val="black"/>
                </a:solidFill>
                <a:latin typeface="Gill Sans MT" panose="020B0502020104020203" pitchFamily="34" charset="0"/>
              </a:rPr>
              <a:t>7</a:t>
            </a:r>
            <a:r>
              <a:rPr lang="en-US" sz="2800" b="1" cap="none" baseline="30000" dirty="0">
                <a:solidFill>
                  <a:prstClr val="black"/>
                </a:solidFill>
                <a:latin typeface="Gill Sans MT" panose="020B0502020104020203" pitchFamily="34" charset="0"/>
              </a:rPr>
              <a:t>TH</a:t>
            </a:r>
            <a:r>
              <a:rPr lang="en-US" sz="2800" b="1" cap="none" dirty="0">
                <a:solidFill>
                  <a:prstClr val="black"/>
                </a:solidFill>
                <a:latin typeface="Gill Sans MT" panose="020B0502020104020203" pitchFamily="34" charset="0"/>
              </a:rPr>
              <a:t> OCTOBER 2026</a:t>
            </a:r>
            <a:br>
              <a:rPr lang="en-US" sz="2800" b="1" dirty="0">
                <a:solidFill>
                  <a:schemeClr val="bg1"/>
                </a:solidFill>
                <a:latin typeface="Gill Sans MT" panose="020B0502020104020203" pitchFamily="34" charset="0"/>
              </a:rPr>
            </a:br>
            <a:br>
              <a:rPr lang="en-US" sz="4000" b="1" dirty="0">
                <a:solidFill>
                  <a:schemeClr val="bg1"/>
                </a:solidFill>
                <a:latin typeface="Gill Sans MT" panose="020B0502020104020203" pitchFamily="34" charset="0"/>
              </a:rPr>
            </a:br>
            <a:endParaRPr lang="en-US" sz="4000" b="1" dirty="0">
              <a:solidFill>
                <a:schemeClr val="bg1"/>
              </a:solidFill>
              <a:latin typeface="Gill Sans MT" panose="020B0502020104020203"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1494" y="-320285"/>
            <a:ext cx="2430607" cy="167154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61"/>
        <p:cNvGrpSpPr/>
        <p:nvPr/>
      </p:nvGrpSpPr>
      <p:grpSpPr>
        <a:xfrm>
          <a:off x="0" y="0"/>
          <a:ext cx="0" cy="0"/>
          <a:chOff x="0" y="0"/>
          <a:chExt cx="0" cy="0"/>
        </a:xfrm>
      </p:grpSpPr>
      <p:sp>
        <p:nvSpPr>
          <p:cNvPr id="62" name="Google Shape;62;p13"/>
          <p:cNvSpPr txBox="1">
            <a:spLocks noGrp="1"/>
          </p:cNvSpPr>
          <p:nvPr>
            <p:ph type="title"/>
          </p:nvPr>
        </p:nvSpPr>
        <p:spPr>
          <a:xfrm>
            <a:off x="1408937" y="484817"/>
            <a:ext cx="7068300" cy="3963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ZW" b="1" cap="none" dirty="0"/>
              <a:t>Outline of Presentation</a:t>
            </a:r>
            <a:endParaRPr b="1" cap="none" dirty="0"/>
          </a:p>
        </p:txBody>
      </p:sp>
      <p:sp>
        <p:nvSpPr>
          <p:cNvPr id="64" name="Google Shape;64;p13"/>
          <p:cNvSpPr txBox="1">
            <a:spLocks noGrp="1"/>
          </p:cNvSpPr>
          <p:nvPr>
            <p:ph type="body" idx="1"/>
          </p:nvPr>
        </p:nvSpPr>
        <p:spPr>
          <a:xfrm>
            <a:off x="1077631" y="1026891"/>
            <a:ext cx="5695484" cy="3034900"/>
          </a:xfrm>
          <a:prstGeom prst="rect">
            <a:avLst/>
          </a:prstGeom>
        </p:spPr>
        <p:txBody>
          <a:bodyPr spcFirstLastPara="1" wrap="square" lIns="0" tIns="0" rIns="0" bIns="0" anchor="t" anchorCtr="0">
            <a:noAutofit/>
          </a:bodyPr>
          <a:lstStyle/>
          <a:p>
            <a:pPr marL="814387" lvl="0" indent="-457200">
              <a:lnSpc>
                <a:spcPct val="150000"/>
              </a:lnSpc>
              <a:buClrTx/>
              <a:buFont typeface="+mj-lt"/>
              <a:buAutoNum type="alphaLcParenR"/>
            </a:pPr>
            <a:r>
              <a:rPr lang="en-US" dirty="0">
                <a:solidFill>
                  <a:schemeClr val="tx1"/>
                </a:solidFill>
              </a:rPr>
              <a:t>Prison Population Size</a:t>
            </a:r>
          </a:p>
          <a:p>
            <a:pPr marL="814387" lvl="0" indent="-457200">
              <a:lnSpc>
                <a:spcPct val="150000"/>
              </a:lnSpc>
              <a:buClrTx/>
              <a:buFont typeface="+mj-lt"/>
              <a:buAutoNum type="alphaLcParenR"/>
            </a:pPr>
            <a:r>
              <a:rPr lang="en-US" dirty="0">
                <a:solidFill>
                  <a:schemeClr val="tx1"/>
                </a:solidFill>
              </a:rPr>
              <a:t>New Admissions</a:t>
            </a:r>
          </a:p>
          <a:p>
            <a:pPr marL="814387" indent="-457200">
              <a:lnSpc>
                <a:spcPct val="150000"/>
              </a:lnSpc>
              <a:buClrTx/>
              <a:buFont typeface="+mj-lt"/>
              <a:buAutoNum type="alphaLcParenR"/>
            </a:pPr>
            <a:r>
              <a:rPr lang="en-US" dirty="0">
                <a:solidFill>
                  <a:schemeClr val="tx1"/>
                </a:solidFill>
              </a:rPr>
              <a:t>Discharges</a:t>
            </a:r>
          </a:p>
          <a:p>
            <a:pPr marL="814387" indent="-457200">
              <a:lnSpc>
                <a:spcPct val="150000"/>
              </a:lnSpc>
              <a:buClrTx/>
              <a:buFont typeface="+mj-lt"/>
              <a:buAutoNum type="alphaLcParenR"/>
            </a:pPr>
            <a:r>
              <a:rPr lang="en-US" dirty="0">
                <a:solidFill>
                  <a:schemeClr val="tx1"/>
                </a:solidFill>
              </a:rPr>
              <a:t>Profile of New Prisoners </a:t>
            </a:r>
          </a:p>
          <a:p>
            <a:pPr marL="814387" indent="-457200">
              <a:lnSpc>
                <a:spcPct val="150000"/>
              </a:lnSpc>
              <a:buClrTx/>
              <a:buFont typeface="+mj-lt"/>
              <a:buAutoNum type="alphaLcParenR"/>
            </a:pPr>
            <a:r>
              <a:rPr lang="en-US" dirty="0">
                <a:solidFill>
                  <a:schemeClr val="tx1"/>
                </a:solidFill>
              </a:rPr>
              <a:t>Committed Crimes </a:t>
            </a:r>
          </a:p>
        </p:txBody>
      </p:sp>
      <p:graphicFrame>
        <p:nvGraphicFramePr>
          <p:cNvPr id="5" name="Diagram 4"/>
          <p:cNvGraphicFramePr/>
          <p:nvPr>
            <p:extLst>
              <p:ext uri="{D42A27DB-BD31-4B8C-83A1-F6EECF244321}">
                <p14:modId xmlns:p14="http://schemas.microsoft.com/office/powerpoint/2010/main" val="983460856"/>
              </p:ext>
            </p:extLst>
          </p:nvPr>
        </p:nvGraphicFramePr>
        <p:xfrm>
          <a:off x="791154" y="4738832"/>
          <a:ext cx="8109005" cy="3077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6" name="Google Shape;66;p13"/>
          <p:cNvSpPr txBox="1">
            <a:spLocks noGrp="1"/>
          </p:cNvSpPr>
          <p:nvPr>
            <p:ph type="sldNum" idx="12"/>
          </p:nvPr>
        </p:nvSpPr>
        <p:spPr>
          <a:xfrm>
            <a:off x="8078496" y="4702464"/>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2</a:t>
            </a:fld>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70"/>
        <p:cNvGrpSpPr/>
        <p:nvPr/>
      </p:nvGrpSpPr>
      <p:grpSpPr>
        <a:xfrm>
          <a:off x="0" y="0"/>
          <a:ext cx="0" cy="0"/>
          <a:chOff x="0" y="0"/>
          <a:chExt cx="0" cy="0"/>
        </a:xfrm>
      </p:grpSpPr>
      <p:sp>
        <p:nvSpPr>
          <p:cNvPr id="72" name="Google Shape;72;p14"/>
          <p:cNvSpPr txBox="1">
            <a:spLocks noGrp="1"/>
          </p:cNvSpPr>
          <p:nvPr>
            <p:ph type="ctrTitle" idx="4294967295"/>
          </p:nvPr>
        </p:nvSpPr>
        <p:spPr>
          <a:xfrm>
            <a:off x="172278" y="397495"/>
            <a:ext cx="6852062" cy="465686"/>
          </a:xfrm>
          <a:prstGeom prst="rect">
            <a:avLst/>
          </a:prstGeom>
        </p:spPr>
        <p:txBody>
          <a:bodyPr spcFirstLastPara="1" wrap="square" lIns="0" tIns="0" rIns="0" bIns="0" anchor="b" anchorCtr="0">
            <a:noAutofit/>
          </a:bodyPr>
          <a:lstStyle/>
          <a:p>
            <a:pPr>
              <a:spcBef>
                <a:spcPts val="0"/>
              </a:spcBef>
              <a:buSzPts val="3200"/>
            </a:pPr>
            <a:r>
              <a:rPr lang="en-ZW" b="1" cap="none" dirty="0"/>
              <a:t>I</a:t>
            </a:r>
            <a:r>
              <a:rPr lang="en" b="1" cap="none" dirty="0"/>
              <a:t>ntroduction </a:t>
            </a:r>
            <a:endParaRPr b="1" cap="none" dirty="0"/>
          </a:p>
        </p:txBody>
      </p:sp>
      <p:sp>
        <p:nvSpPr>
          <p:cNvPr id="73" name="Google Shape;73;p14"/>
          <p:cNvSpPr txBox="1">
            <a:spLocks noGrp="1"/>
          </p:cNvSpPr>
          <p:nvPr>
            <p:ph type="subTitle" idx="4294967295"/>
          </p:nvPr>
        </p:nvSpPr>
        <p:spPr>
          <a:xfrm>
            <a:off x="172278" y="1036782"/>
            <a:ext cx="8880282" cy="3559175"/>
          </a:xfrm>
          <a:prstGeom prst="rect">
            <a:avLst/>
          </a:prstGeom>
        </p:spPr>
        <p:txBody>
          <a:bodyPr spcFirstLastPara="1" wrap="square" lIns="0" tIns="0" rIns="0" bIns="0" anchor="t" anchorCtr="0">
            <a:noAutofit/>
          </a:bodyPr>
          <a:lstStyle/>
          <a:p>
            <a:pPr algn="just">
              <a:lnSpc>
                <a:spcPct val="150000"/>
              </a:lnSpc>
              <a:buClr>
                <a:schemeClr val="accent3">
                  <a:lumMod val="50000"/>
                </a:schemeClr>
              </a:buClr>
            </a:pPr>
            <a:r>
              <a:rPr lang="en-US" sz="1800" dirty="0"/>
              <a:t>Zimbabwe National Statistics Agency (ZIMSTAT) collects administrative data on prisoners from Zimbabwe Prisons and Correctional Services (ZPCS) for use in the production of Quarterly Prison Admissions and Discharges Statistics reports</a:t>
            </a:r>
            <a:r>
              <a:rPr lang="en-US" sz="1600" dirty="0"/>
              <a:t>. </a:t>
            </a:r>
          </a:p>
          <a:p>
            <a:pPr algn="just">
              <a:lnSpc>
                <a:spcPct val="150000"/>
              </a:lnSpc>
              <a:buClr>
                <a:schemeClr val="accent3">
                  <a:lumMod val="50000"/>
                </a:schemeClr>
              </a:buClr>
              <a:buFont typeface="Arial" panose="020B0604020202020204" pitchFamily="34" charset="0"/>
              <a:buChar char="•"/>
            </a:pPr>
            <a:r>
              <a:rPr lang="en-US" sz="1800" dirty="0"/>
              <a:t>The 2026 2</a:t>
            </a:r>
            <a:r>
              <a:rPr lang="en-US" sz="1800" baseline="30000" dirty="0"/>
              <a:t>nd</a:t>
            </a:r>
            <a:r>
              <a:rPr lang="en-US" sz="1800" dirty="0"/>
              <a:t> Quarter Prison Admissions and Discharges Statistics report sheds light on the prison population, the number and profile of prisoners who get admitted into, and those who get discharged from the country’s prison facilities.</a:t>
            </a:r>
            <a:endParaRPr lang="en-ZW" sz="1600" dirty="0">
              <a:solidFill>
                <a:schemeClr val="tx1">
                  <a:lumMod val="75000"/>
                  <a:lumOff val="25000"/>
                </a:schemeClr>
              </a:solidFill>
            </a:endParaRPr>
          </a:p>
        </p:txBody>
      </p:sp>
      <p:grpSp>
        <p:nvGrpSpPr>
          <p:cNvPr id="9" name="Group 8"/>
          <p:cNvGrpSpPr/>
          <p:nvPr/>
        </p:nvGrpSpPr>
        <p:grpSpPr>
          <a:xfrm>
            <a:off x="709472" y="4634235"/>
            <a:ext cx="8185146" cy="304200"/>
            <a:chOff x="0" y="0"/>
            <a:chExt cx="7867936" cy="304200"/>
          </a:xfrm>
        </p:grpSpPr>
        <p:sp>
          <p:nvSpPr>
            <p:cNvPr id="10" name="Rounded Rectangle 9"/>
            <p:cNvSpPr/>
            <p:nvPr/>
          </p:nvSpPr>
          <p:spPr>
            <a:xfrm>
              <a:off x="0" y="0"/>
              <a:ext cx="7867936" cy="304200"/>
            </a:xfrm>
            <a:prstGeom prst="roundRect">
              <a:avLst/>
            </a:prstGeom>
            <a:solidFill>
              <a:srgbClr val="00B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Rounded Rectangle 4"/>
            <p:cNvSpPr txBox="1"/>
            <p:nvPr/>
          </p:nvSpPr>
          <p:spPr>
            <a:xfrm>
              <a:off x="14850" y="14850"/>
              <a:ext cx="7838236" cy="2745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defTabSz="577850">
                <a:lnSpc>
                  <a:spcPct val="90000"/>
                </a:lnSpc>
                <a:spcBef>
                  <a:spcPct val="0"/>
                </a:spcBef>
                <a:spcAft>
                  <a:spcPct val="35000"/>
                </a:spcAft>
              </a:pPr>
              <a:r>
                <a:rPr lang="en-ZW" sz="1400" dirty="0"/>
                <a:t>2</a:t>
              </a:r>
              <a:r>
                <a:rPr lang="en-ZW" sz="1400" baseline="30000" dirty="0"/>
                <a:t>ND</a:t>
              </a:r>
              <a:r>
                <a:rPr lang="en-ZW" sz="1300" b="0" i="0" kern="1200" dirty="0"/>
                <a:t> QUARTER 2026 PRISON ADMISSIONS AND DISCHARGES STATISTICS</a:t>
              </a:r>
              <a:endParaRPr lang="en-ZW" sz="1300" kern="1200" dirty="0"/>
            </a:p>
          </p:txBody>
        </p:sp>
      </p:grpSp>
      <p:sp>
        <p:nvSpPr>
          <p:cNvPr id="7" name="Google Shape;66;p13"/>
          <p:cNvSpPr txBox="1">
            <a:spLocks noGrp="1"/>
          </p:cNvSpPr>
          <p:nvPr>
            <p:ph type="sldNum" idx="12"/>
          </p:nvPr>
        </p:nvSpPr>
        <p:spPr>
          <a:xfrm>
            <a:off x="8160178" y="4583113"/>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r>
              <a:rPr lang="en" dirty="0"/>
              <a:t>3</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90"/>
        <p:cNvGrpSpPr/>
        <p:nvPr/>
      </p:nvGrpSpPr>
      <p:grpSpPr>
        <a:xfrm>
          <a:off x="0" y="0"/>
          <a:ext cx="0" cy="0"/>
          <a:chOff x="0" y="0"/>
          <a:chExt cx="0" cy="0"/>
        </a:xfrm>
      </p:grpSpPr>
      <p:sp>
        <p:nvSpPr>
          <p:cNvPr id="91" name="Google Shape;91;p17"/>
          <p:cNvSpPr txBox="1">
            <a:spLocks noGrp="1"/>
          </p:cNvSpPr>
          <p:nvPr>
            <p:ph type="title"/>
          </p:nvPr>
        </p:nvSpPr>
        <p:spPr>
          <a:xfrm>
            <a:off x="274207" y="226031"/>
            <a:ext cx="5473862" cy="396300"/>
          </a:xfrm>
          <a:prstGeom prst="rect">
            <a:avLst/>
          </a:prstGeom>
        </p:spPr>
        <p:txBody>
          <a:bodyPr spcFirstLastPara="1" wrap="square" lIns="0" tIns="0" rIns="0" bIns="0" anchor="b" anchorCtr="0">
            <a:noAutofit/>
          </a:bodyPr>
          <a:lstStyle/>
          <a:p>
            <a:pPr marL="0" lvl="0" indent="0">
              <a:spcAft>
                <a:spcPts val="0"/>
              </a:spcAft>
            </a:pPr>
            <a:r>
              <a:rPr lang="en-ZW" b="1" cap="none" dirty="0"/>
              <a:t>Results</a:t>
            </a:r>
            <a:endParaRPr b="1" cap="none" dirty="0"/>
          </a:p>
        </p:txBody>
      </p:sp>
      <p:sp>
        <p:nvSpPr>
          <p:cNvPr id="92" name="Google Shape;92;p17"/>
          <p:cNvSpPr txBox="1">
            <a:spLocks noGrp="1"/>
          </p:cNvSpPr>
          <p:nvPr>
            <p:ph type="body" idx="1"/>
          </p:nvPr>
        </p:nvSpPr>
        <p:spPr>
          <a:xfrm>
            <a:off x="168306" y="865155"/>
            <a:ext cx="4992282" cy="1498140"/>
          </a:xfrm>
          <a:prstGeom prst="rect">
            <a:avLst/>
          </a:prstGeom>
          <a:ln>
            <a:noFill/>
          </a:ln>
        </p:spPr>
        <p:txBody>
          <a:bodyPr spcFirstLastPara="1" wrap="square" lIns="0" tIns="0" rIns="0" bIns="0" anchor="t" anchorCtr="0">
            <a:noAutofit/>
          </a:bodyPr>
          <a:lstStyle/>
          <a:p>
            <a:pPr marL="0" indent="0" algn="just">
              <a:buNone/>
            </a:pPr>
            <a:r>
              <a:rPr lang="en-US" sz="1800" dirty="0"/>
              <a:t>Prison Population</a:t>
            </a:r>
          </a:p>
          <a:p>
            <a:pPr marL="0" indent="0" algn="just">
              <a:buClrTx/>
              <a:buNone/>
            </a:pPr>
            <a:r>
              <a:rPr lang="en-US" sz="1800" dirty="0"/>
              <a:t>At the end of the second quarter of 2026 there were </a:t>
            </a:r>
            <a:r>
              <a:rPr lang="en-GB" dirty="0"/>
              <a:t>25,990 </a:t>
            </a:r>
            <a:r>
              <a:rPr lang="en-GB" sz="1800" dirty="0"/>
              <a:t>prisoners in prison facilities throughout the country. </a:t>
            </a:r>
          </a:p>
          <a:p>
            <a:pPr marL="0" indent="0" algn="just">
              <a:buClrTx/>
              <a:buNone/>
            </a:pPr>
            <a:endParaRPr lang="en-GB" sz="18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6318" y="900186"/>
            <a:ext cx="3491832" cy="3171747"/>
          </a:xfrm>
          <a:prstGeom prst="rect">
            <a:avLst/>
          </a:prstGeom>
        </p:spPr>
      </p:pic>
      <p:sp>
        <p:nvSpPr>
          <p:cNvPr id="3" name="Rectangle 2"/>
          <p:cNvSpPr/>
          <p:nvPr/>
        </p:nvSpPr>
        <p:spPr>
          <a:xfrm>
            <a:off x="1762910" y="3585874"/>
            <a:ext cx="1248228" cy="646331"/>
          </a:xfrm>
          <a:prstGeom prst="rect">
            <a:avLst/>
          </a:prstGeom>
        </p:spPr>
        <p:txBody>
          <a:bodyPr wrap="square">
            <a:spAutoFit/>
          </a:bodyPr>
          <a:lstStyle/>
          <a:p>
            <a:pPr algn="ctr"/>
            <a:r>
              <a:rPr lang="en-GB" dirty="0"/>
              <a:t>25,057 </a:t>
            </a:r>
            <a:r>
              <a:rPr lang="en-GB" sz="1700" dirty="0">
                <a:latin typeface="Inter-Regular" panose="020B0604020202020204" charset="0"/>
                <a:ea typeface="Inter-Regular" panose="020B0604020202020204" charset="0"/>
              </a:rPr>
              <a:t>  </a:t>
            </a:r>
            <a:r>
              <a:rPr lang="en-GB" dirty="0"/>
              <a:t> </a:t>
            </a:r>
            <a:r>
              <a:rPr lang="en-GB" sz="1700" dirty="0">
                <a:latin typeface="Inter-Regular" panose="020B0604020202020204" charset="0"/>
                <a:ea typeface="Inter-Regular" panose="020B0604020202020204" charset="0"/>
              </a:rPr>
              <a:t>   (96.4 %)</a:t>
            </a:r>
            <a:endParaRPr lang="en-US" sz="1700" dirty="0">
              <a:latin typeface="Inter-Regular" panose="020B0604020202020204" charset="0"/>
              <a:ea typeface="Inter-Regular" panose="020B0604020202020204" charset="0"/>
            </a:endParaRPr>
          </a:p>
        </p:txBody>
      </p:sp>
      <p:pic>
        <p:nvPicPr>
          <p:cNvPr id="11" name="Picture 10"/>
          <p:cNvPicPr>
            <a:picLocks noChangeAspect="1" noChangeArrowheads="1"/>
          </p:cNvPicPr>
          <p:nvPr/>
        </p:nvPicPr>
        <p:blipFill rotWithShape="1">
          <a:blip r:embed="rId4">
            <a:extLst>
              <a:ext uri="{28A0092B-C50C-407E-A947-70E740481C1C}">
                <a14:useLocalDpi xmlns:a14="http://schemas.microsoft.com/office/drawing/2010/main" val="0"/>
              </a:ext>
            </a:extLst>
          </a:blip>
          <a:srcRect l="9607" t="7781" r="73049" b="15562"/>
          <a:stretch/>
        </p:blipFill>
        <p:spPr bwMode="auto">
          <a:xfrm>
            <a:off x="799836" y="2572414"/>
            <a:ext cx="1485900" cy="202692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r="15537"/>
          <a:stretch/>
        </p:blipFill>
        <p:spPr>
          <a:xfrm>
            <a:off x="4761144" y="648937"/>
            <a:ext cx="4343099" cy="3629408"/>
          </a:xfrm>
          <a:prstGeom prst="rect">
            <a:avLst/>
          </a:prstGeom>
        </p:spPr>
      </p:pic>
      <p:pic>
        <p:nvPicPr>
          <p:cNvPr id="12" name="Picture 11"/>
          <p:cNvPicPr>
            <a:picLocks noChangeAspect="1" noChangeArrowheads="1"/>
          </p:cNvPicPr>
          <p:nvPr/>
        </p:nvPicPr>
        <p:blipFill rotWithShape="1">
          <a:blip r:embed="rId6">
            <a:extLst>
              <a:ext uri="{28A0092B-C50C-407E-A947-70E740481C1C}">
                <a14:useLocalDpi xmlns:a14="http://schemas.microsoft.com/office/drawing/2010/main" val="0"/>
              </a:ext>
            </a:extLst>
          </a:blip>
          <a:srcRect l="10164" t="15049" r="73136" b="19863"/>
          <a:stretch/>
        </p:blipFill>
        <p:spPr bwMode="auto">
          <a:xfrm>
            <a:off x="2849849" y="2753529"/>
            <a:ext cx="1450625" cy="1744980"/>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p:cNvGrpSpPr/>
          <p:nvPr/>
        </p:nvGrpSpPr>
        <p:grpSpPr>
          <a:xfrm>
            <a:off x="799836" y="4552808"/>
            <a:ext cx="8080003" cy="304200"/>
            <a:chOff x="0" y="0"/>
            <a:chExt cx="7867936" cy="304200"/>
          </a:xfrm>
        </p:grpSpPr>
        <p:sp>
          <p:nvSpPr>
            <p:cNvPr id="14" name="Rounded Rectangle 13"/>
            <p:cNvSpPr/>
            <p:nvPr/>
          </p:nvSpPr>
          <p:spPr>
            <a:xfrm>
              <a:off x="0" y="0"/>
              <a:ext cx="7867936" cy="304200"/>
            </a:xfrm>
            <a:prstGeom prst="roundRect">
              <a:avLst/>
            </a:prstGeom>
            <a:solidFill>
              <a:srgbClr val="00B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Rounded Rectangle 4"/>
            <p:cNvSpPr txBox="1"/>
            <p:nvPr/>
          </p:nvSpPr>
          <p:spPr>
            <a:xfrm>
              <a:off x="14850" y="14850"/>
              <a:ext cx="7838236" cy="2745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defTabSz="577850">
                <a:lnSpc>
                  <a:spcPct val="90000"/>
                </a:lnSpc>
                <a:spcBef>
                  <a:spcPct val="0"/>
                </a:spcBef>
                <a:spcAft>
                  <a:spcPct val="35000"/>
                </a:spcAft>
              </a:pPr>
              <a:r>
                <a:rPr lang="en-ZW" sz="1200" dirty="0"/>
                <a:t>2</a:t>
              </a:r>
              <a:r>
                <a:rPr lang="en-ZW" sz="1200" baseline="30000" dirty="0"/>
                <a:t>ND</a:t>
              </a:r>
              <a:r>
                <a:rPr lang="en-ZW" sz="1200" dirty="0"/>
                <a:t> </a:t>
              </a:r>
              <a:r>
                <a:rPr lang="en-ZW" sz="1300" b="0" i="0" kern="1200" dirty="0"/>
                <a:t>QUARTER 2026 PRISON ADMISSIONS AND DISCHARGES STATISTICS</a:t>
              </a:r>
              <a:endParaRPr lang="en-ZW" sz="1300" kern="1200" dirty="0"/>
            </a:p>
          </p:txBody>
        </p:sp>
      </p:grpSp>
      <p:sp>
        <p:nvSpPr>
          <p:cNvPr id="4" name="Rectangle 3"/>
          <p:cNvSpPr/>
          <p:nvPr/>
        </p:nvSpPr>
        <p:spPr>
          <a:xfrm>
            <a:off x="4020629" y="3606496"/>
            <a:ext cx="994229" cy="646331"/>
          </a:xfrm>
          <a:prstGeom prst="rect">
            <a:avLst/>
          </a:prstGeom>
        </p:spPr>
        <p:txBody>
          <a:bodyPr wrap="square">
            <a:spAutoFit/>
          </a:bodyPr>
          <a:lstStyle/>
          <a:p>
            <a:pPr algn="ctr"/>
            <a:r>
              <a:rPr lang="en-GB" sz="1700" dirty="0">
                <a:latin typeface="Inter-Regular" panose="020B0604020202020204" charset="0"/>
                <a:ea typeface="Inter-Regular" panose="020B0604020202020204" charset="0"/>
              </a:rPr>
              <a:t>933</a:t>
            </a:r>
            <a:r>
              <a:rPr lang="en-GB" dirty="0"/>
              <a:t> </a:t>
            </a:r>
            <a:r>
              <a:rPr lang="en-GB" dirty="0">
                <a:sym typeface="Inter-Regular"/>
              </a:rPr>
              <a:t>(</a:t>
            </a:r>
            <a:r>
              <a:rPr lang="en-GB" sz="1700" dirty="0">
                <a:latin typeface="Inter-Regular" panose="020B0604020202020204" charset="0"/>
                <a:ea typeface="Inter-Regular" panose="020B0604020202020204" charset="0"/>
              </a:rPr>
              <a:t>3.6 </a:t>
            </a:r>
            <a:r>
              <a:rPr lang="en-GB" b="1" dirty="0">
                <a:sym typeface="Inter-Regular"/>
              </a:rPr>
              <a:t>%)</a:t>
            </a:r>
            <a:endParaRPr lang="en-US" b="1" dirty="0">
              <a:sym typeface="Inter-Regular"/>
            </a:endParaRPr>
          </a:p>
        </p:txBody>
      </p:sp>
      <p:sp>
        <p:nvSpPr>
          <p:cNvPr id="93" name="Google Shape;93;p17"/>
          <p:cNvSpPr txBox="1">
            <a:spLocks noGrp="1"/>
          </p:cNvSpPr>
          <p:nvPr>
            <p:ph type="sldNum" idx="12"/>
          </p:nvPr>
        </p:nvSpPr>
        <p:spPr>
          <a:xfrm>
            <a:off x="8249450" y="4488349"/>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r>
              <a:rPr lang="en" dirty="0"/>
              <a:t>4</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90"/>
        <p:cNvGrpSpPr/>
        <p:nvPr/>
      </p:nvGrpSpPr>
      <p:grpSpPr>
        <a:xfrm>
          <a:off x="0" y="0"/>
          <a:ext cx="0" cy="0"/>
          <a:chOff x="0" y="0"/>
          <a:chExt cx="0" cy="0"/>
        </a:xfrm>
      </p:grpSpPr>
      <p:sp>
        <p:nvSpPr>
          <p:cNvPr id="92" name="Google Shape;92;p17"/>
          <p:cNvSpPr txBox="1">
            <a:spLocks noGrp="1"/>
          </p:cNvSpPr>
          <p:nvPr>
            <p:ph type="body" idx="1"/>
          </p:nvPr>
        </p:nvSpPr>
        <p:spPr>
          <a:xfrm>
            <a:off x="885327" y="174351"/>
            <a:ext cx="3530750" cy="458328"/>
          </a:xfrm>
          <a:prstGeom prst="rect">
            <a:avLst/>
          </a:prstGeom>
          <a:ln>
            <a:noFill/>
          </a:ln>
        </p:spPr>
        <p:txBody>
          <a:bodyPr spcFirstLastPara="1" wrap="square" lIns="0" tIns="0" rIns="0" bIns="0" anchor="t" anchorCtr="0">
            <a:noAutofit/>
          </a:bodyPr>
          <a:lstStyle/>
          <a:p>
            <a:pPr marL="0" indent="0" algn="just">
              <a:buNone/>
            </a:pPr>
            <a:r>
              <a:rPr lang="en-US" sz="2400" b="1" dirty="0">
                <a:solidFill>
                  <a:schemeClr val="tx1"/>
                </a:solidFill>
              </a:rPr>
              <a:t>Imprisonment Rates</a:t>
            </a:r>
          </a:p>
          <a:p>
            <a:pPr marL="285750" indent="-285750" algn="just">
              <a:buClrTx/>
              <a:buFont typeface="Wingdings" panose="05000000000000000000" pitchFamily="2" charset="2"/>
              <a:buChar char="q"/>
            </a:pPr>
            <a:endParaRPr lang="en-GB" sz="1800" dirty="0"/>
          </a:p>
          <a:p>
            <a:pPr marL="0" indent="0" algn="just">
              <a:buClrTx/>
              <a:buNone/>
            </a:pPr>
            <a:endParaRPr lang="en-GB" sz="1800" dirty="0"/>
          </a:p>
        </p:txBody>
      </p:sp>
      <p:grpSp>
        <p:nvGrpSpPr>
          <p:cNvPr id="13" name="Group 12"/>
          <p:cNvGrpSpPr/>
          <p:nvPr/>
        </p:nvGrpSpPr>
        <p:grpSpPr>
          <a:xfrm>
            <a:off x="799836" y="4552808"/>
            <a:ext cx="8049523" cy="304200"/>
            <a:chOff x="0" y="0"/>
            <a:chExt cx="7867936" cy="304200"/>
          </a:xfrm>
        </p:grpSpPr>
        <p:sp>
          <p:nvSpPr>
            <p:cNvPr id="14" name="Rounded Rectangle 13"/>
            <p:cNvSpPr/>
            <p:nvPr/>
          </p:nvSpPr>
          <p:spPr>
            <a:xfrm>
              <a:off x="0" y="0"/>
              <a:ext cx="7867936" cy="304200"/>
            </a:xfrm>
            <a:prstGeom prst="roundRect">
              <a:avLst/>
            </a:prstGeom>
            <a:solidFill>
              <a:srgbClr val="00B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Rounded Rectangle 4"/>
            <p:cNvSpPr txBox="1"/>
            <p:nvPr/>
          </p:nvSpPr>
          <p:spPr>
            <a:xfrm>
              <a:off x="14850" y="14850"/>
              <a:ext cx="7838236" cy="2745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defTabSz="577850">
                <a:lnSpc>
                  <a:spcPct val="90000"/>
                </a:lnSpc>
                <a:spcBef>
                  <a:spcPct val="0"/>
                </a:spcBef>
                <a:spcAft>
                  <a:spcPct val="35000"/>
                </a:spcAft>
              </a:pPr>
              <a:r>
                <a:rPr lang="en-ZW" sz="1200" dirty="0"/>
                <a:t>2</a:t>
              </a:r>
              <a:r>
                <a:rPr lang="en-ZW" sz="1200" baseline="30000" dirty="0"/>
                <a:t>ND</a:t>
              </a:r>
              <a:r>
                <a:rPr lang="en-ZW" sz="1200" dirty="0"/>
                <a:t> </a:t>
              </a:r>
              <a:r>
                <a:rPr lang="en-ZW" sz="1300" b="0" i="0" kern="1200" dirty="0"/>
                <a:t>QUARTER 2026 PRISON ADMISSIONS AND DISCHARGES STATISTICS</a:t>
              </a:r>
              <a:endParaRPr lang="en-ZW" sz="1300" kern="1200" dirty="0"/>
            </a:p>
          </p:txBody>
        </p:sp>
      </p:grpSp>
      <p:sp>
        <p:nvSpPr>
          <p:cNvPr id="5" name="Rounded Rectangle 4"/>
          <p:cNvSpPr/>
          <p:nvPr/>
        </p:nvSpPr>
        <p:spPr>
          <a:xfrm>
            <a:off x="4522660" y="550069"/>
            <a:ext cx="3918881" cy="90011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6" name="Rounded Rectangle 15"/>
          <p:cNvSpPr/>
          <p:nvPr/>
        </p:nvSpPr>
        <p:spPr>
          <a:xfrm>
            <a:off x="4464845" y="1924896"/>
            <a:ext cx="4057660" cy="104724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7" name="Rounded Rectangle 16"/>
          <p:cNvSpPr/>
          <p:nvPr/>
        </p:nvSpPr>
        <p:spPr>
          <a:xfrm>
            <a:off x="4562484" y="3313789"/>
            <a:ext cx="4038591" cy="1015663"/>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6" name="TextBox 5"/>
          <p:cNvSpPr txBox="1"/>
          <p:nvPr/>
        </p:nvSpPr>
        <p:spPr>
          <a:xfrm>
            <a:off x="4562485" y="642937"/>
            <a:ext cx="3879058" cy="707886"/>
          </a:xfrm>
          <a:prstGeom prst="rect">
            <a:avLst/>
          </a:prstGeom>
          <a:noFill/>
        </p:spPr>
        <p:txBody>
          <a:bodyPr wrap="square" rtlCol="0">
            <a:spAutoFit/>
          </a:bodyPr>
          <a:lstStyle/>
          <a:p>
            <a:r>
              <a:rPr lang="en-US" sz="2000" dirty="0"/>
              <a:t>The National Imprisonment rate was </a:t>
            </a:r>
            <a:r>
              <a:rPr lang="en-GB" dirty="0"/>
              <a:t>161</a:t>
            </a:r>
            <a:r>
              <a:rPr lang="en-US" sz="2000" dirty="0"/>
              <a:t> per 100,000 people</a:t>
            </a:r>
          </a:p>
        </p:txBody>
      </p:sp>
      <p:sp>
        <p:nvSpPr>
          <p:cNvPr id="18" name="TextBox 17"/>
          <p:cNvSpPr txBox="1"/>
          <p:nvPr/>
        </p:nvSpPr>
        <p:spPr>
          <a:xfrm>
            <a:off x="4562484" y="1924896"/>
            <a:ext cx="3960020" cy="707886"/>
          </a:xfrm>
          <a:prstGeom prst="rect">
            <a:avLst/>
          </a:prstGeom>
          <a:noFill/>
        </p:spPr>
        <p:txBody>
          <a:bodyPr wrap="square" rtlCol="0">
            <a:spAutoFit/>
          </a:bodyPr>
          <a:lstStyle/>
          <a:p>
            <a:r>
              <a:rPr lang="en-US" sz="2000" dirty="0"/>
              <a:t>The Imprisonment rate among males was </a:t>
            </a:r>
            <a:r>
              <a:rPr lang="en-GB" dirty="0"/>
              <a:t>323</a:t>
            </a:r>
            <a:r>
              <a:rPr lang="en-US" sz="2000" dirty="0"/>
              <a:t> per 100,000 people</a:t>
            </a:r>
          </a:p>
        </p:txBody>
      </p:sp>
      <p:sp>
        <p:nvSpPr>
          <p:cNvPr id="19" name="TextBox 18"/>
          <p:cNvSpPr txBox="1"/>
          <p:nvPr/>
        </p:nvSpPr>
        <p:spPr>
          <a:xfrm>
            <a:off x="4643447" y="3313790"/>
            <a:ext cx="3879057" cy="707886"/>
          </a:xfrm>
          <a:prstGeom prst="rect">
            <a:avLst/>
          </a:prstGeom>
          <a:noFill/>
        </p:spPr>
        <p:txBody>
          <a:bodyPr wrap="square" rtlCol="0">
            <a:spAutoFit/>
          </a:bodyPr>
          <a:lstStyle/>
          <a:p>
            <a:r>
              <a:rPr lang="en-US" sz="2000" dirty="0"/>
              <a:t>The Imprisonment rate among females was </a:t>
            </a:r>
            <a:r>
              <a:rPr lang="en-GB" dirty="0"/>
              <a:t>11</a:t>
            </a:r>
            <a:r>
              <a:rPr lang="en-US" sz="2000" dirty="0"/>
              <a:t> per 100,000 people</a:t>
            </a:r>
          </a:p>
        </p:txBody>
      </p:sp>
      <p:pic>
        <p:nvPicPr>
          <p:cNvPr id="20" name="Picture 19"/>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1436444">
            <a:off x="707226" y="1057274"/>
            <a:ext cx="3606319" cy="3540177"/>
          </a:xfrm>
          <a:prstGeom prst="rect">
            <a:avLst/>
          </a:prstGeom>
          <a:noFill/>
          <a:ln>
            <a:noFill/>
          </a:ln>
        </p:spPr>
      </p:pic>
      <p:sp>
        <p:nvSpPr>
          <p:cNvPr id="93" name="Google Shape;93;p17"/>
          <p:cNvSpPr txBox="1">
            <a:spLocks noGrp="1"/>
          </p:cNvSpPr>
          <p:nvPr>
            <p:ph type="sldNum" idx="12"/>
          </p:nvPr>
        </p:nvSpPr>
        <p:spPr>
          <a:xfrm>
            <a:off x="8244567" y="4484404"/>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r>
              <a:rPr lang="en" dirty="0"/>
              <a:t>5</a:t>
            </a:r>
            <a:endParaRPr dirty="0"/>
          </a:p>
        </p:txBody>
      </p:sp>
      <mc:AlternateContent xmlns:mc="http://schemas.openxmlformats.org/markup-compatibility/2006" xmlns:pslz="http://schemas.microsoft.com/office/powerpoint/2016/slidezoom">
        <mc:Choice Requires="pslz">
          <p:graphicFrame>
            <p:nvGraphicFramePr>
              <p:cNvPr id="3" name="Slide Zoom 2">
                <a:extLst>
                  <a:ext uri="{FF2B5EF4-FFF2-40B4-BE49-F238E27FC236}">
                    <a16:creationId xmlns:a16="http://schemas.microsoft.com/office/drawing/2014/main" id="{08E0F63E-8BEE-41E1-8E25-61B25BAAECD2}"/>
                  </a:ext>
                </a:extLst>
              </p:cNvPr>
              <p:cNvGraphicFramePr>
                <a:graphicFrameLocks noChangeAspect="1"/>
              </p:cNvGraphicFramePr>
              <p:nvPr>
                <p:extLst>
                  <p:ext uri="{D42A27DB-BD31-4B8C-83A1-F6EECF244321}">
                    <p14:modId xmlns:p14="http://schemas.microsoft.com/office/powerpoint/2010/main" val="529803737"/>
                  </p:ext>
                </p:extLst>
              </p:nvPr>
            </p:nvGraphicFramePr>
            <p:xfrm>
              <a:off x="228600" y="772389"/>
              <a:ext cx="2286000" cy="1285875"/>
            </p:xfrm>
            <a:graphic>
              <a:graphicData uri="http://schemas.microsoft.com/office/powerpoint/2016/slidezoom">
                <pslz:sldZm>
                  <pslz:sldZmObj sldId="306" cId="3542664915">
                    <pslz:zmPr id="{2611ACE7-A019-4898-8A71-5E2282119842}" returnToParent="0" transitionDur="1000">
                      <p166:blipFill xmlns:p166="http://schemas.microsoft.com/office/powerpoint/2016/6/main">
                        <a:blip r:embed="rId4"/>
                        <a:stretch>
                          <a:fillRect/>
                        </a:stretch>
                      </p166:blipFill>
                      <p166:spPr xmlns:p166="http://schemas.microsoft.com/office/powerpoint/2016/6/main">
                        <a:xfrm>
                          <a:off x="0" y="0"/>
                          <a:ext cx="2286000" cy="1285875"/>
                        </a:xfrm>
                        <a:prstGeom prst="rect">
                          <a:avLst/>
                        </a:prstGeom>
                        <a:ln w="3175">
                          <a:solidFill>
                            <a:prstClr val="ltGray"/>
                          </a:solidFill>
                        </a:ln>
                      </p166:spPr>
                    </pslz:zmPr>
                  </pslz:sldZmObj>
                </pslz:sldZm>
              </a:graphicData>
            </a:graphic>
          </p:graphicFrame>
        </mc:Choice>
        <mc:Fallback xmlns="">
          <p:pic>
            <p:nvPicPr>
              <p:cNvPr id="3" name="Slide Zoom 2">
                <a:hlinkClick r:id="rId5" action="ppaction://hlinksldjump"/>
                <a:extLst>
                  <a:ext uri="{FF2B5EF4-FFF2-40B4-BE49-F238E27FC236}">
                    <a16:creationId xmlns:a16="http://schemas.microsoft.com/office/drawing/2014/main" id="{08E0F63E-8BEE-41E1-8E25-61B25BAAECD2}"/>
                  </a:ext>
                </a:extLst>
              </p:cNvPr>
              <p:cNvPicPr>
                <a:picLocks noGrp="1" noRot="1" noChangeAspect="1" noMove="1" noResize="1" noEditPoints="1" noAdjustHandles="1" noChangeArrowheads="1" noChangeShapeType="1"/>
              </p:cNvPicPr>
              <p:nvPr/>
            </p:nvPicPr>
            <p:blipFill>
              <a:blip r:embed="rId6"/>
              <a:stretch>
                <a:fillRect/>
              </a:stretch>
            </p:blipFill>
            <p:spPr>
              <a:xfrm>
                <a:off x="228600" y="772389"/>
                <a:ext cx="2286000" cy="1285875"/>
              </a:xfrm>
              <a:prstGeom prst="rect">
                <a:avLst/>
              </a:prstGeom>
              <a:ln w="3175">
                <a:solidFill>
                  <a:prstClr val="ltGray"/>
                </a:solidFill>
              </a:ln>
            </p:spPr>
          </p:pic>
        </mc:Fallback>
      </mc:AlternateContent>
    </p:spTree>
    <p:extLst>
      <p:ext uri="{BB962C8B-B14F-4D97-AF65-F5344CB8AC3E}">
        <p14:creationId xmlns:p14="http://schemas.microsoft.com/office/powerpoint/2010/main" val="3542664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879" y="154744"/>
            <a:ext cx="7068300" cy="722467"/>
          </a:xfrm>
        </p:spPr>
        <p:txBody>
          <a:bodyPr/>
          <a:lstStyle/>
          <a:p>
            <a:r>
              <a:rPr lang="en-US" sz="2000" b="1" cap="none" dirty="0"/>
              <a:t>Comparison of Prison Population Between 1</a:t>
            </a:r>
            <a:r>
              <a:rPr lang="en-US" sz="2000" b="1" cap="none" baseline="30000" dirty="0"/>
              <a:t>st</a:t>
            </a:r>
            <a:r>
              <a:rPr lang="en-US" sz="2000" b="1" cap="none" dirty="0"/>
              <a:t> Quarter 2026 and 2</a:t>
            </a:r>
            <a:r>
              <a:rPr lang="en-US" sz="2000" b="1" cap="none" baseline="30000" dirty="0"/>
              <a:t>nd</a:t>
            </a:r>
            <a:r>
              <a:rPr lang="en-US" sz="2000" b="1" cap="none" dirty="0"/>
              <a:t> Quarter 2026</a:t>
            </a:r>
            <a:endParaRPr lang="en-US" sz="2000" b="1" cap="none" dirty="0">
              <a:latin typeface="+mn-lt"/>
              <a:ea typeface="+mn-ea"/>
              <a:cs typeface="+mn-cs"/>
            </a:endParaRPr>
          </a:p>
        </p:txBody>
      </p:sp>
      <p:sp>
        <p:nvSpPr>
          <p:cNvPr id="15" name="Rounded Rectangle 14"/>
          <p:cNvSpPr/>
          <p:nvPr/>
        </p:nvSpPr>
        <p:spPr>
          <a:xfrm>
            <a:off x="5327374" y="877212"/>
            <a:ext cx="3440163" cy="3801148"/>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436379" y="987699"/>
            <a:ext cx="3222151" cy="3693319"/>
          </a:xfrm>
          <a:prstGeom prst="rect">
            <a:avLst/>
          </a:prstGeom>
          <a:noFill/>
        </p:spPr>
        <p:txBody>
          <a:bodyPr wrap="square" rtlCol="0">
            <a:spAutoFit/>
          </a:bodyPr>
          <a:lstStyle/>
          <a:p>
            <a:pPr marL="285750" indent="-285750">
              <a:buFont typeface="Wingdings" panose="05000000000000000000" pitchFamily="2" charset="2"/>
              <a:buChar char="v"/>
            </a:pPr>
            <a:r>
              <a:rPr lang="en-US" dirty="0"/>
              <a:t>The prison population increased from </a:t>
            </a:r>
            <a:r>
              <a:rPr lang="en-GB" dirty="0"/>
              <a:t>24,072 in Q1 of 2026</a:t>
            </a:r>
            <a:r>
              <a:rPr lang="en-US" dirty="0"/>
              <a:t> to </a:t>
            </a:r>
            <a:r>
              <a:rPr lang="en-GB" dirty="0"/>
              <a:t>25,990</a:t>
            </a:r>
            <a:r>
              <a:rPr lang="en-US" dirty="0"/>
              <a:t> </a:t>
            </a:r>
            <a:r>
              <a:rPr lang="en-GB" dirty="0"/>
              <a:t>in Q2 of 2026.</a:t>
            </a:r>
            <a:endParaRPr lang="en-US" dirty="0"/>
          </a:p>
          <a:p>
            <a:pPr marL="285750" indent="-285750">
              <a:buFont typeface="Wingdings" panose="05000000000000000000" pitchFamily="2" charset="2"/>
              <a:buChar char="v"/>
            </a:pPr>
            <a:r>
              <a:rPr lang="en-US" dirty="0"/>
              <a:t>During the same period, the population of male prisoners increased from 23,250 to 25,057 </a:t>
            </a:r>
          </a:p>
          <a:p>
            <a:pPr marL="285750" indent="-285750">
              <a:buFont typeface="Wingdings" panose="05000000000000000000" pitchFamily="2" charset="2"/>
              <a:buChar char="v"/>
            </a:pPr>
            <a:r>
              <a:rPr lang="en-US" dirty="0"/>
              <a:t>Female prisoners, too increased from 822 in Q1 of 2026 to 933 in Q2 of 2026.</a:t>
            </a:r>
          </a:p>
          <a:p>
            <a:pPr marL="285750" indent="-285750">
              <a:buFont typeface="Wingdings" panose="05000000000000000000" pitchFamily="2" charset="2"/>
              <a:buChar char="v"/>
            </a:pPr>
            <a:endParaRPr lang="en-US" dirty="0"/>
          </a:p>
          <a:p>
            <a:endParaRPr lang="en-US" dirty="0"/>
          </a:p>
        </p:txBody>
      </p:sp>
      <p:grpSp>
        <p:nvGrpSpPr>
          <p:cNvPr id="8" name="Group 7"/>
          <p:cNvGrpSpPr/>
          <p:nvPr/>
        </p:nvGrpSpPr>
        <p:grpSpPr>
          <a:xfrm>
            <a:off x="316134" y="4728397"/>
            <a:ext cx="8655146" cy="304200"/>
            <a:chOff x="0" y="0"/>
            <a:chExt cx="7867936" cy="304200"/>
          </a:xfrm>
        </p:grpSpPr>
        <p:sp>
          <p:nvSpPr>
            <p:cNvPr id="9" name="Rounded Rectangle 8"/>
            <p:cNvSpPr/>
            <p:nvPr/>
          </p:nvSpPr>
          <p:spPr>
            <a:xfrm>
              <a:off x="0" y="0"/>
              <a:ext cx="7867936" cy="304200"/>
            </a:xfrm>
            <a:prstGeom prst="roundRect">
              <a:avLst/>
            </a:prstGeom>
            <a:solidFill>
              <a:srgbClr val="00B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Rounded Rectangle 4"/>
            <p:cNvSpPr txBox="1"/>
            <p:nvPr/>
          </p:nvSpPr>
          <p:spPr>
            <a:xfrm>
              <a:off x="14850" y="14850"/>
              <a:ext cx="7838236" cy="2745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defTabSz="577850">
                <a:lnSpc>
                  <a:spcPct val="90000"/>
                </a:lnSpc>
                <a:spcBef>
                  <a:spcPct val="0"/>
                </a:spcBef>
                <a:spcAft>
                  <a:spcPct val="35000"/>
                </a:spcAft>
              </a:pPr>
              <a:r>
                <a:rPr lang="en-ZW" sz="1200" dirty="0"/>
                <a:t>2</a:t>
              </a:r>
              <a:r>
                <a:rPr lang="en-ZW" sz="1200" baseline="30000" dirty="0"/>
                <a:t>ND</a:t>
              </a:r>
              <a:r>
                <a:rPr lang="en-ZW" sz="1200" dirty="0"/>
                <a:t> </a:t>
              </a:r>
              <a:r>
                <a:rPr lang="en-ZW" sz="1300" b="0" i="0" kern="1200" dirty="0"/>
                <a:t>QUARTER 2026 PRISON ADMISSIONS AND DISCHARGES STATISTICS</a:t>
              </a:r>
              <a:endParaRPr lang="en-ZW" sz="1300" kern="1200" dirty="0"/>
            </a:p>
          </p:txBody>
        </p:sp>
      </p:grpSp>
      <p:sp>
        <p:nvSpPr>
          <p:cNvPr id="4" name="Slide Number Placeholder 3"/>
          <p:cNvSpPr>
            <a:spLocks noGrp="1"/>
          </p:cNvSpPr>
          <p:nvPr>
            <p:ph type="sldNum" idx="12"/>
          </p:nvPr>
        </p:nvSpPr>
        <p:spPr>
          <a:xfrm>
            <a:off x="8262830" y="4657652"/>
            <a:ext cx="548700" cy="393600"/>
          </a:xfrm>
        </p:spPr>
        <p:txBody>
          <a:bodyPr/>
          <a:lstStyle/>
          <a:p>
            <a:pPr marL="0" lvl="0" indent="0" algn="r" rtl="0">
              <a:spcBef>
                <a:spcPts val="0"/>
              </a:spcBef>
              <a:spcAft>
                <a:spcPts val="0"/>
              </a:spcAft>
              <a:buNone/>
            </a:pPr>
            <a:fld id="{00000000-1234-1234-1234-123412341234}" type="slidenum">
              <a:rPr lang="en" smtClean="0"/>
              <a:t>6</a:t>
            </a:fld>
            <a:endParaRPr lang="en" dirty="0"/>
          </a:p>
        </p:txBody>
      </p:sp>
      <p:pic>
        <p:nvPicPr>
          <p:cNvPr id="3" name="Picture 2">
            <a:extLst>
              <a:ext uri="{FF2B5EF4-FFF2-40B4-BE49-F238E27FC236}">
                <a16:creationId xmlns:a16="http://schemas.microsoft.com/office/drawing/2014/main" id="{1EC37D72-6805-422A-AEE5-14D374FFDBB3}"/>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33109" y="1021012"/>
            <a:ext cx="5502631" cy="3859485"/>
          </a:xfrm>
          <a:prstGeom prst="rect">
            <a:avLst/>
          </a:prstGeom>
        </p:spPr>
      </p:pic>
    </p:spTree>
    <p:extLst>
      <p:ext uri="{BB962C8B-B14F-4D97-AF65-F5344CB8AC3E}">
        <p14:creationId xmlns:p14="http://schemas.microsoft.com/office/powerpoint/2010/main" val="197898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90"/>
        <p:cNvGrpSpPr/>
        <p:nvPr/>
      </p:nvGrpSpPr>
      <p:grpSpPr>
        <a:xfrm>
          <a:off x="0" y="0"/>
          <a:ext cx="0" cy="0"/>
          <a:chOff x="0" y="0"/>
          <a:chExt cx="0" cy="0"/>
        </a:xfrm>
      </p:grpSpPr>
      <p:grpSp>
        <p:nvGrpSpPr>
          <p:cNvPr id="13" name="Group 12"/>
          <p:cNvGrpSpPr/>
          <p:nvPr/>
        </p:nvGrpSpPr>
        <p:grpSpPr>
          <a:xfrm>
            <a:off x="545806" y="4611495"/>
            <a:ext cx="8359655" cy="360400"/>
            <a:chOff x="0" y="0"/>
            <a:chExt cx="7867936" cy="304200"/>
          </a:xfrm>
        </p:grpSpPr>
        <p:sp>
          <p:nvSpPr>
            <p:cNvPr id="14" name="Rounded Rectangle 13"/>
            <p:cNvSpPr/>
            <p:nvPr/>
          </p:nvSpPr>
          <p:spPr>
            <a:xfrm>
              <a:off x="0" y="0"/>
              <a:ext cx="7867936" cy="304200"/>
            </a:xfrm>
            <a:prstGeom prst="roundRect">
              <a:avLst/>
            </a:prstGeom>
            <a:solidFill>
              <a:srgbClr val="00B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Rounded Rectangle 4"/>
            <p:cNvSpPr txBox="1"/>
            <p:nvPr/>
          </p:nvSpPr>
          <p:spPr>
            <a:xfrm>
              <a:off x="14850" y="14850"/>
              <a:ext cx="7838236" cy="2745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defTabSz="577850">
                <a:lnSpc>
                  <a:spcPct val="90000"/>
                </a:lnSpc>
                <a:spcBef>
                  <a:spcPct val="0"/>
                </a:spcBef>
                <a:spcAft>
                  <a:spcPct val="35000"/>
                </a:spcAft>
              </a:pPr>
              <a:r>
                <a:rPr lang="en-ZW" sz="1200" dirty="0"/>
                <a:t>2</a:t>
              </a:r>
              <a:r>
                <a:rPr lang="en-ZW" sz="1200" baseline="30000" dirty="0"/>
                <a:t>ND</a:t>
              </a:r>
              <a:r>
                <a:rPr lang="en-ZW" sz="1200" dirty="0"/>
                <a:t> </a:t>
              </a:r>
              <a:r>
                <a:rPr lang="en-ZW" sz="1300" b="0" i="0" kern="1200" dirty="0"/>
                <a:t>QUARTER 2026 PRISON ADMISSIONS AND DISCHARGES STATISTICS</a:t>
              </a:r>
              <a:endParaRPr lang="en-ZW" sz="1300" kern="1200" dirty="0"/>
            </a:p>
          </p:txBody>
        </p:sp>
      </p:grpSp>
      <p:sp>
        <p:nvSpPr>
          <p:cNvPr id="92" name="Google Shape;92;p17"/>
          <p:cNvSpPr txBox="1">
            <a:spLocks noGrp="1"/>
          </p:cNvSpPr>
          <p:nvPr>
            <p:ph type="body" idx="1"/>
          </p:nvPr>
        </p:nvSpPr>
        <p:spPr>
          <a:xfrm>
            <a:off x="913096" y="74302"/>
            <a:ext cx="7513496" cy="520733"/>
          </a:xfrm>
          <a:prstGeom prst="rect">
            <a:avLst/>
          </a:prstGeom>
          <a:ln>
            <a:noFill/>
          </a:ln>
        </p:spPr>
        <p:txBody>
          <a:bodyPr spcFirstLastPara="1" wrap="square" lIns="0" tIns="0" rIns="0" bIns="0" anchor="t" anchorCtr="0">
            <a:noAutofit/>
          </a:bodyPr>
          <a:lstStyle/>
          <a:p>
            <a:pPr marL="0" indent="0" algn="just">
              <a:buNone/>
            </a:pPr>
            <a:r>
              <a:rPr lang="en-US" sz="2000" b="1" dirty="0">
                <a:solidFill>
                  <a:schemeClr val="tx1"/>
                </a:solidFill>
              </a:rPr>
              <a:t>Prison Population (Sentenced and Unsentenced Prisoners)</a:t>
            </a:r>
          </a:p>
          <a:p>
            <a:pPr marL="0" indent="0" algn="just">
              <a:buClrTx/>
              <a:buNone/>
            </a:pPr>
            <a:endParaRPr lang="en-GB" sz="1800" dirty="0"/>
          </a:p>
        </p:txBody>
      </p:sp>
      <p:sp>
        <p:nvSpPr>
          <p:cNvPr id="93" name="Google Shape;93;p17"/>
          <p:cNvSpPr txBox="1">
            <a:spLocks noGrp="1"/>
          </p:cNvSpPr>
          <p:nvPr>
            <p:ph type="sldNum" idx="12"/>
          </p:nvPr>
        </p:nvSpPr>
        <p:spPr>
          <a:xfrm>
            <a:off x="8119073" y="4594894"/>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7</a:t>
            </a:fld>
            <a:endParaRPr dirty="0"/>
          </a:p>
        </p:txBody>
      </p:sp>
      <p:sp>
        <p:nvSpPr>
          <p:cNvPr id="6" name="Rounded Rectangle 5"/>
          <p:cNvSpPr/>
          <p:nvPr/>
        </p:nvSpPr>
        <p:spPr>
          <a:xfrm>
            <a:off x="4514212" y="1893857"/>
            <a:ext cx="4153561" cy="1119433"/>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a:off x="4514213" y="3366052"/>
            <a:ext cx="4153560" cy="1182833"/>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091564" y="1751308"/>
            <a:ext cx="3536165" cy="1120756"/>
          </a:xfrm>
          <a:prstGeom prst="rect">
            <a:avLst/>
          </a:prstGeom>
          <a:noFill/>
        </p:spPr>
        <p:txBody>
          <a:bodyPr wrap="square" rtlCol="0">
            <a:spAutoFit/>
          </a:bodyPr>
          <a:lstStyle/>
          <a:p>
            <a:endParaRPr lang="en-GB" sz="1600" dirty="0"/>
          </a:p>
          <a:p>
            <a:pPr marL="285750" indent="-285750">
              <a:lnSpc>
                <a:spcPct val="150000"/>
              </a:lnSpc>
              <a:buFont typeface="Wingdings" panose="05000000000000000000" pitchFamily="2" charset="2"/>
              <a:buChar char="§"/>
            </a:pPr>
            <a:r>
              <a:rPr lang="en-GB" dirty="0"/>
              <a:t>Sentenced		</a:t>
            </a:r>
            <a:r>
              <a:rPr lang="en-US" dirty="0"/>
              <a:t> 21,280 (84.9%)</a:t>
            </a:r>
            <a:endParaRPr lang="en-GB" dirty="0"/>
          </a:p>
          <a:p>
            <a:pPr marL="285750" indent="-285750">
              <a:lnSpc>
                <a:spcPct val="150000"/>
              </a:lnSpc>
              <a:buFont typeface="Wingdings" panose="05000000000000000000" pitchFamily="2" charset="2"/>
              <a:buChar char="§"/>
            </a:pPr>
            <a:r>
              <a:rPr lang="en-GB" dirty="0"/>
              <a:t>Unsentenced	 </a:t>
            </a:r>
            <a:r>
              <a:rPr lang="en-US" dirty="0"/>
              <a:t>3,777 (15.1%) </a:t>
            </a:r>
          </a:p>
        </p:txBody>
      </p:sp>
      <p:pic>
        <p:nvPicPr>
          <p:cNvPr id="20" name="Picture 19"/>
          <p:cNvPicPr>
            <a:picLocks noChangeAspect="1" noChangeArrowheads="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9607" t="7781" r="73049" b="15562"/>
          <a:stretch/>
        </p:blipFill>
        <p:spPr bwMode="auto">
          <a:xfrm>
            <a:off x="4302646" y="1985250"/>
            <a:ext cx="1113182" cy="93522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p:cNvPicPr>
            <a:picLocks noChangeAspect="1" noChangeArrowheads="1"/>
          </p:cNvPicPr>
          <p:nvPr/>
        </p:nvPicPr>
        <p:blipFill rotWithShape="1">
          <a:blip r:embed="rId4">
            <a:duotone>
              <a:schemeClr val="accent2">
                <a:shade val="45000"/>
                <a:satMod val="135000"/>
              </a:schemeClr>
              <a:prstClr val="white"/>
            </a:duotone>
            <a:extLst>
              <a:ext uri="{28A0092B-C50C-407E-A947-70E740481C1C}">
                <a14:useLocalDpi xmlns:a14="http://schemas.microsoft.com/office/drawing/2010/main" val="0"/>
              </a:ext>
            </a:extLst>
          </a:blip>
          <a:srcRect l="10164" t="15049" r="73136" b="19863"/>
          <a:stretch/>
        </p:blipFill>
        <p:spPr bwMode="auto">
          <a:xfrm>
            <a:off x="4329996" y="3596500"/>
            <a:ext cx="1173242" cy="829039"/>
          </a:xfrm>
          <a:prstGeom prst="rect">
            <a:avLst/>
          </a:prstGeom>
          <a:noFill/>
          <a:extLst>
            <a:ext uri="{909E8E84-426E-40DD-AFC4-6F175D3DCCD1}">
              <a14:hiddenFill xmlns:a14="http://schemas.microsoft.com/office/drawing/2010/main">
                <a:solidFill>
                  <a:srgbClr val="FFFFFF"/>
                </a:solidFill>
              </a14:hiddenFill>
            </a:ext>
          </a:extLst>
        </p:spPr>
      </p:pic>
      <p:sp>
        <p:nvSpPr>
          <p:cNvPr id="18" name="Rounded Rectangle 17"/>
          <p:cNvSpPr/>
          <p:nvPr/>
        </p:nvSpPr>
        <p:spPr>
          <a:xfrm>
            <a:off x="545806" y="549351"/>
            <a:ext cx="8121967" cy="958874"/>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4" name="TextBox 23"/>
          <p:cNvSpPr txBox="1"/>
          <p:nvPr/>
        </p:nvSpPr>
        <p:spPr>
          <a:xfrm>
            <a:off x="585849" y="614383"/>
            <a:ext cx="8041880" cy="707886"/>
          </a:xfrm>
          <a:prstGeom prst="rect">
            <a:avLst/>
          </a:prstGeom>
          <a:noFill/>
          <a:ln>
            <a:noFill/>
          </a:ln>
        </p:spPr>
        <p:txBody>
          <a:bodyPr wrap="square" rtlCol="0">
            <a:spAutoFit/>
          </a:bodyPr>
          <a:lstStyle/>
          <a:p>
            <a:r>
              <a:rPr lang="en-US" sz="2000" dirty="0"/>
              <a:t>Among the </a:t>
            </a:r>
            <a:r>
              <a:rPr lang="en-GB" dirty="0"/>
              <a:t>25,990 </a:t>
            </a:r>
            <a:r>
              <a:rPr lang="en-GB" sz="2000" dirty="0"/>
              <a:t> </a:t>
            </a:r>
            <a:r>
              <a:rPr lang="en-US" sz="2000" dirty="0"/>
              <a:t>prisoners held in Zimbabwe’s prisons, </a:t>
            </a:r>
            <a:r>
              <a:rPr lang="en-GB" dirty="0"/>
              <a:t>22,008 (84.7%) </a:t>
            </a:r>
            <a:r>
              <a:rPr lang="en-US" sz="2000" dirty="0"/>
              <a:t>were sentenced and </a:t>
            </a:r>
            <a:r>
              <a:rPr lang="en-GB" dirty="0"/>
              <a:t>3,982 (15.3%) </a:t>
            </a:r>
            <a:r>
              <a:rPr lang="en-US" sz="2000" dirty="0"/>
              <a:t>were unsentenced.</a:t>
            </a:r>
          </a:p>
        </p:txBody>
      </p:sp>
      <p:sp>
        <p:nvSpPr>
          <p:cNvPr id="25" name="TextBox 24"/>
          <p:cNvSpPr txBox="1"/>
          <p:nvPr/>
        </p:nvSpPr>
        <p:spPr>
          <a:xfrm>
            <a:off x="5241610" y="3255988"/>
            <a:ext cx="3536165" cy="1120756"/>
          </a:xfrm>
          <a:prstGeom prst="rect">
            <a:avLst/>
          </a:prstGeom>
          <a:noFill/>
        </p:spPr>
        <p:txBody>
          <a:bodyPr wrap="square" rtlCol="0">
            <a:spAutoFit/>
          </a:bodyPr>
          <a:lstStyle/>
          <a:p>
            <a:endParaRPr lang="en-GB" sz="1600" dirty="0"/>
          </a:p>
          <a:p>
            <a:pPr marL="285750" indent="-285750">
              <a:lnSpc>
                <a:spcPct val="150000"/>
              </a:lnSpc>
              <a:buFont typeface="Wingdings" panose="05000000000000000000" pitchFamily="2" charset="2"/>
              <a:buChar char="§"/>
            </a:pPr>
            <a:r>
              <a:rPr lang="en-GB" dirty="0"/>
              <a:t>Sentenced		</a:t>
            </a:r>
            <a:r>
              <a:rPr lang="en-US" dirty="0"/>
              <a:t> 728 (78.0%) </a:t>
            </a:r>
            <a:endParaRPr lang="en-GB" dirty="0"/>
          </a:p>
          <a:p>
            <a:pPr marL="285750" indent="-285750">
              <a:lnSpc>
                <a:spcPct val="150000"/>
              </a:lnSpc>
              <a:buFont typeface="Wingdings" panose="05000000000000000000" pitchFamily="2" charset="2"/>
              <a:buChar char="§"/>
            </a:pPr>
            <a:r>
              <a:rPr lang="en-GB" dirty="0"/>
              <a:t>Unsentenced	 </a:t>
            </a:r>
            <a:r>
              <a:rPr lang="en-US" dirty="0"/>
              <a:t>205(22.0%)</a:t>
            </a:r>
          </a:p>
        </p:txBody>
      </p:sp>
      <p:sp>
        <p:nvSpPr>
          <p:cNvPr id="3" name="Rounded Rectangle 2"/>
          <p:cNvSpPr/>
          <p:nvPr/>
        </p:nvSpPr>
        <p:spPr>
          <a:xfrm>
            <a:off x="561584" y="1828800"/>
            <a:ext cx="3768412" cy="2720085"/>
          </a:xfrm>
          <a:prstGeom prst="roundRect">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86652" y="1996204"/>
            <a:ext cx="3716797" cy="2031325"/>
          </a:xfrm>
          <a:prstGeom prst="rect">
            <a:avLst/>
          </a:prstGeom>
          <a:noFill/>
        </p:spPr>
        <p:txBody>
          <a:bodyPr wrap="square" rtlCol="0">
            <a:spAutoFit/>
          </a:bodyPr>
          <a:lstStyle/>
          <a:p>
            <a:pPr marL="342900" indent="-342900">
              <a:buFont typeface="+mj-lt"/>
              <a:buAutoNum type="alphaLcParenR"/>
            </a:pPr>
            <a:r>
              <a:rPr lang="en-US" dirty="0"/>
              <a:t>Of 25,057 male prisoners, 21,280 (84.9%) were and sentenced and 3,777 (15.1%) were unsentenced</a:t>
            </a:r>
          </a:p>
          <a:p>
            <a:endParaRPr lang="en-US" dirty="0"/>
          </a:p>
          <a:p>
            <a:pPr marL="342900" indent="-342900">
              <a:buFont typeface="+mj-lt"/>
              <a:buAutoNum type="alphaLcParenR"/>
            </a:pPr>
            <a:r>
              <a:rPr lang="en-US" dirty="0"/>
              <a:t>Among the 933 female prisoners, 728 (78.0%) were sentenced and 205(22.0%)  were unsentenced</a:t>
            </a:r>
          </a:p>
        </p:txBody>
      </p:sp>
    </p:spTree>
    <p:extLst>
      <p:ext uri="{BB962C8B-B14F-4D97-AF65-F5344CB8AC3E}">
        <p14:creationId xmlns:p14="http://schemas.microsoft.com/office/powerpoint/2010/main" val="2012776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7030" y="105874"/>
            <a:ext cx="8049942" cy="423951"/>
          </a:xfrm>
        </p:spPr>
        <p:txBody>
          <a:bodyPr/>
          <a:lstStyle/>
          <a:p>
            <a:pPr algn="ctr"/>
            <a:r>
              <a:rPr lang="en-US" sz="2000" b="1" cap="none" dirty="0"/>
              <a:t>Sentence Status</a:t>
            </a:r>
            <a:r>
              <a:rPr lang="en-US" sz="2000" b="1" cap="none" dirty="0">
                <a:latin typeface="+mn-lt"/>
                <a:ea typeface="+mn-ea"/>
                <a:cs typeface="+mn-cs"/>
              </a:rPr>
              <a:t> of Prisoner Population: 1</a:t>
            </a:r>
            <a:r>
              <a:rPr lang="en-US" sz="2000" b="1" cap="none" baseline="30000" dirty="0">
                <a:latin typeface="+mn-lt"/>
                <a:ea typeface="+mn-ea"/>
                <a:cs typeface="+mn-cs"/>
              </a:rPr>
              <a:t>st</a:t>
            </a:r>
            <a:r>
              <a:rPr lang="en-US" sz="2000" b="1" cap="none" dirty="0">
                <a:latin typeface="+mn-lt"/>
                <a:ea typeface="+mn-ea"/>
                <a:cs typeface="+mn-cs"/>
              </a:rPr>
              <a:t> Quarter 2026 and 2</a:t>
            </a:r>
            <a:r>
              <a:rPr lang="en-US" sz="2000" b="1" cap="none" baseline="30000" dirty="0">
                <a:latin typeface="+mn-lt"/>
                <a:ea typeface="+mn-ea"/>
                <a:cs typeface="+mn-cs"/>
              </a:rPr>
              <a:t>nd</a:t>
            </a:r>
            <a:r>
              <a:rPr lang="en-US" sz="2000" b="1" cap="none" dirty="0">
                <a:latin typeface="+mn-lt"/>
                <a:ea typeface="+mn-ea"/>
                <a:cs typeface="+mn-cs"/>
              </a:rPr>
              <a:t> Quarter 2026</a:t>
            </a:r>
          </a:p>
        </p:txBody>
      </p:sp>
      <p:sp>
        <p:nvSpPr>
          <p:cNvPr id="14" name="Rounded Rectangle 13"/>
          <p:cNvSpPr/>
          <p:nvPr/>
        </p:nvSpPr>
        <p:spPr>
          <a:xfrm>
            <a:off x="245165" y="661426"/>
            <a:ext cx="4286014" cy="3924152"/>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a:off x="4612823" y="614654"/>
            <a:ext cx="4104066" cy="3970924"/>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427112" y="859547"/>
            <a:ext cx="4067573" cy="3539430"/>
          </a:xfrm>
          <a:prstGeom prst="rect">
            <a:avLst/>
          </a:prstGeom>
          <a:noFill/>
        </p:spPr>
        <p:txBody>
          <a:bodyPr wrap="square" rtlCol="0">
            <a:spAutoFit/>
          </a:bodyPr>
          <a:lstStyle/>
          <a:p>
            <a:pPr marL="342900" indent="-342900">
              <a:buFont typeface="+mj-lt"/>
              <a:buAutoNum type="alphaLcParenR"/>
            </a:pPr>
            <a:r>
              <a:rPr lang="en-US" sz="1600" dirty="0"/>
              <a:t>Sentenced prisoners increased from to </a:t>
            </a:r>
            <a:r>
              <a:rPr lang="en-US" sz="1600" dirty="0">
                <a:solidFill>
                  <a:srgbClr val="000000"/>
                </a:solidFill>
                <a:latin typeface="Arial"/>
                <a:ea typeface="Times New Roman" panose="02020603050405020304" pitchFamily="18" charset="0"/>
                <a:cs typeface="Arial"/>
              </a:rPr>
              <a:t>19,569 </a:t>
            </a:r>
            <a:r>
              <a:rPr lang="en-GB" sz="1600" dirty="0"/>
              <a:t>in Q1 of 2026 </a:t>
            </a:r>
            <a:r>
              <a:rPr lang="en-US" sz="1600" dirty="0"/>
              <a:t>to </a:t>
            </a:r>
            <a:r>
              <a:rPr lang="en-US" sz="1600" dirty="0">
                <a:solidFill>
                  <a:srgbClr val="000000"/>
                </a:solidFill>
                <a:latin typeface="Arial"/>
                <a:ea typeface="Times New Roman" panose="02020603050405020304" pitchFamily="18" charset="0"/>
                <a:cs typeface="Arial"/>
              </a:rPr>
              <a:t>22,008</a:t>
            </a:r>
          </a:p>
          <a:p>
            <a:r>
              <a:rPr lang="en-US" sz="1600" dirty="0">
                <a:solidFill>
                  <a:srgbClr val="000000"/>
                </a:solidFill>
                <a:latin typeface="Arial"/>
                <a:cs typeface="Arial"/>
              </a:rPr>
              <a:t>       </a:t>
            </a:r>
            <a:r>
              <a:rPr lang="en-GB" sz="1600" dirty="0"/>
              <a:t>in Q2 of 2026</a:t>
            </a:r>
          </a:p>
          <a:p>
            <a:pPr marL="342900" indent="-342900">
              <a:buFont typeface="+mj-lt"/>
              <a:buAutoNum type="alphaLcParenR"/>
            </a:pPr>
            <a:r>
              <a:rPr lang="en-GB" sz="1600" dirty="0"/>
              <a:t>During the same period unsentenced prisoners </a:t>
            </a:r>
            <a:r>
              <a:rPr lang="en-US" sz="1600" dirty="0"/>
              <a:t>decreased from </a:t>
            </a:r>
            <a:r>
              <a:rPr lang="en-US" sz="1600" dirty="0">
                <a:solidFill>
                  <a:srgbClr val="000000"/>
                </a:solidFill>
                <a:latin typeface="Arial"/>
                <a:ea typeface="Times New Roman" panose="02020603050405020304" pitchFamily="18" charset="0"/>
                <a:cs typeface="Arial"/>
              </a:rPr>
              <a:t>4,503</a:t>
            </a:r>
            <a:r>
              <a:rPr lang="en-US" sz="1600" dirty="0"/>
              <a:t> to </a:t>
            </a:r>
            <a:r>
              <a:rPr lang="en-US" sz="1600" dirty="0">
                <a:solidFill>
                  <a:srgbClr val="000000"/>
                </a:solidFill>
                <a:latin typeface="Arial"/>
                <a:ea typeface="Times New Roman" panose="02020603050405020304" pitchFamily="18" charset="0"/>
                <a:cs typeface="Arial"/>
              </a:rPr>
              <a:t>3,982.</a:t>
            </a:r>
            <a:endParaRPr lang="en-US" sz="1600" dirty="0"/>
          </a:p>
          <a:p>
            <a:pPr marL="342900" indent="-342900">
              <a:buFont typeface="+mj-lt"/>
              <a:buAutoNum type="alphaLcParenR"/>
            </a:pPr>
            <a:r>
              <a:rPr lang="en-US" sz="1600" dirty="0"/>
              <a:t>Sentenced male prisoners increased from </a:t>
            </a:r>
            <a:r>
              <a:rPr lang="en-US" sz="1600" dirty="0">
                <a:solidFill>
                  <a:srgbClr val="000000"/>
                </a:solidFill>
                <a:latin typeface="Arial"/>
                <a:ea typeface="Times New Roman" panose="02020603050405020304" pitchFamily="18" charset="0"/>
                <a:cs typeface="Arial"/>
              </a:rPr>
              <a:t>18,953</a:t>
            </a:r>
            <a:r>
              <a:rPr lang="en-US" sz="1600" dirty="0"/>
              <a:t> to </a:t>
            </a:r>
            <a:r>
              <a:rPr lang="en-US" sz="1600" dirty="0">
                <a:solidFill>
                  <a:srgbClr val="000000"/>
                </a:solidFill>
                <a:latin typeface="Arial"/>
                <a:ea typeface="Times New Roman" panose="02020603050405020304" pitchFamily="18" charset="0"/>
                <a:cs typeface="Arial"/>
              </a:rPr>
              <a:t>21,280</a:t>
            </a:r>
            <a:r>
              <a:rPr lang="en-US" sz="1600" dirty="0"/>
              <a:t>.</a:t>
            </a:r>
          </a:p>
          <a:p>
            <a:pPr marL="342900" indent="-342900">
              <a:buFont typeface="+mj-lt"/>
              <a:buAutoNum type="alphaLcParenR"/>
            </a:pPr>
            <a:r>
              <a:rPr lang="en-US" sz="1600" dirty="0"/>
              <a:t>Unsentenced male prisoners decreased from </a:t>
            </a:r>
            <a:r>
              <a:rPr lang="en-US" sz="1600" dirty="0">
                <a:solidFill>
                  <a:srgbClr val="000000"/>
                </a:solidFill>
                <a:latin typeface="Arial"/>
                <a:ea typeface="Times New Roman" panose="02020603050405020304" pitchFamily="18" charset="0"/>
                <a:cs typeface="Arial"/>
              </a:rPr>
              <a:t>4,297</a:t>
            </a:r>
            <a:r>
              <a:rPr lang="en-US" sz="1600" dirty="0"/>
              <a:t> to </a:t>
            </a:r>
            <a:r>
              <a:rPr lang="en-US" sz="1600" dirty="0">
                <a:solidFill>
                  <a:srgbClr val="000000"/>
                </a:solidFill>
                <a:latin typeface="Arial"/>
                <a:ea typeface="Times New Roman" panose="02020603050405020304" pitchFamily="18" charset="0"/>
                <a:cs typeface="Arial"/>
              </a:rPr>
              <a:t>3,777</a:t>
            </a:r>
            <a:r>
              <a:rPr lang="en-US" sz="1600" dirty="0"/>
              <a:t>.</a:t>
            </a:r>
          </a:p>
          <a:p>
            <a:pPr marL="342900" indent="-342900">
              <a:buFont typeface="+mj-lt"/>
              <a:buAutoNum type="alphaLcParenR"/>
            </a:pPr>
            <a:r>
              <a:rPr lang="en-US" sz="1600" dirty="0"/>
              <a:t>Sentenced female prisoners also increased slightly from </a:t>
            </a:r>
            <a:r>
              <a:rPr lang="en-US" sz="1600" dirty="0">
                <a:solidFill>
                  <a:srgbClr val="000000"/>
                </a:solidFill>
                <a:latin typeface="Arial"/>
                <a:ea typeface="Times New Roman" panose="02020603050405020304" pitchFamily="18" charset="0"/>
                <a:cs typeface="Arial"/>
              </a:rPr>
              <a:t>616 </a:t>
            </a:r>
            <a:r>
              <a:rPr lang="en-US" sz="1600" dirty="0"/>
              <a:t> to </a:t>
            </a:r>
            <a:r>
              <a:rPr lang="en-US" sz="1600" dirty="0">
                <a:solidFill>
                  <a:srgbClr val="000000"/>
                </a:solidFill>
                <a:latin typeface="Arial"/>
                <a:ea typeface="Times New Roman" panose="02020603050405020304" pitchFamily="18" charset="0"/>
                <a:cs typeface="Arial"/>
              </a:rPr>
              <a:t>728</a:t>
            </a:r>
            <a:r>
              <a:rPr lang="en-ZW" sz="1600" dirty="0">
                <a:solidFill>
                  <a:srgbClr val="000000"/>
                </a:solidFill>
                <a:latin typeface="Arial"/>
                <a:cs typeface="Arial"/>
              </a:rPr>
              <a:t>.</a:t>
            </a:r>
            <a:endParaRPr lang="en-US" sz="1600" dirty="0"/>
          </a:p>
          <a:p>
            <a:pPr marL="342900" indent="-342900">
              <a:buFontTx/>
              <a:buAutoNum type="alphaLcParenBoth" startAt="6"/>
            </a:pPr>
            <a:r>
              <a:rPr lang="en-US" sz="1600" dirty="0"/>
              <a:t>Unsentenced female prisoners decreased slightly from </a:t>
            </a:r>
            <a:r>
              <a:rPr lang="en-ZW" sz="1600" dirty="0">
                <a:solidFill>
                  <a:srgbClr val="000000"/>
                </a:solidFill>
                <a:latin typeface="Arial"/>
                <a:cs typeface="Arial"/>
              </a:rPr>
              <a:t>206</a:t>
            </a:r>
            <a:r>
              <a:rPr lang="en-US" sz="1600" dirty="0"/>
              <a:t> in Q1 of 2026 to </a:t>
            </a:r>
            <a:r>
              <a:rPr lang="en-ZW" sz="1600" dirty="0">
                <a:solidFill>
                  <a:srgbClr val="000000"/>
                </a:solidFill>
                <a:latin typeface="Arial"/>
                <a:cs typeface="Arial"/>
              </a:rPr>
              <a:t>205</a:t>
            </a:r>
            <a:r>
              <a:rPr lang="en-US" sz="1600" dirty="0"/>
              <a:t> </a:t>
            </a:r>
            <a:r>
              <a:rPr lang="en-US" sz="1600"/>
              <a:t>in Q2 </a:t>
            </a:r>
            <a:r>
              <a:rPr lang="en-US" sz="1600" dirty="0"/>
              <a:t>of 2026.</a:t>
            </a:r>
            <a:endParaRPr lang="en-US" dirty="0"/>
          </a:p>
        </p:txBody>
      </p:sp>
      <p:graphicFrame>
        <p:nvGraphicFramePr>
          <p:cNvPr id="3" name="Table 2">
            <a:extLst>
              <a:ext uri="{FF2B5EF4-FFF2-40B4-BE49-F238E27FC236}">
                <a16:creationId xmlns:a16="http://schemas.microsoft.com/office/drawing/2014/main" id="{12A0AD80-7E32-4E5A-A92B-C2701A9D5F02}"/>
              </a:ext>
            </a:extLst>
          </p:cNvPr>
          <p:cNvGraphicFramePr>
            <a:graphicFrameLocks noGrp="1"/>
          </p:cNvGraphicFramePr>
          <p:nvPr>
            <p:extLst>
              <p:ext uri="{D42A27DB-BD31-4B8C-83A1-F6EECF244321}">
                <p14:modId xmlns:p14="http://schemas.microsoft.com/office/powerpoint/2010/main" val="3340568664"/>
              </p:ext>
            </p:extLst>
          </p:nvPr>
        </p:nvGraphicFramePr>
        <p:xfrm>
          <a:off x="4909378" y="859547"/>
          <a:ext cx="3531747" cy="1621956"/>
        </p:xfrm>
        <a:graphic>
          <a:graphicData uri="http://schemas.openxmlformats.org/drawingml/2006/table">
            <a:tbl>
              <a:tblPr>
                <a:tableStyleId>{E4B8CE54-D7E4-4D6C-B30F-6A91B47CCFBE}</a:tableStyleId>
              </a:tblPr>
              <a:tblGrid>
                <a:gridCol w="1169992">
                  <a:extLst>
                    <a:ext uri="{9D8B030D-6E8A-4147-A177-3AD203B41FA5}">
                      <a16:colId xmlns:a16="http://schemas.microsoft.com/office/drawing/2014/main" val="2079985351"/>
                    </a:ext>
                  </a:extLst>
                </a:gridCol>
                <a:gridCol w="1255076">
                  <a:extLst>
                    <a:ext uri="{9D8B030D-6E8A-4147-A177-3AD203B41FA5}">
                      <a16:colId xmlns:a16="http://schemas.microsoft.com/office/drawing/2014/main" val="3446416167"/>
                    </a:ext>
                  </a:extLst>
                </a:gridCol>
                <a:gridCol w="1106679">
                  <a:extLst>
                    <a:ext uri="{9D8B030D-6E8A-4147-A177-3AD203B41FA5}">
                      <a16:colId xmlns:a16="http://schemas.microsoft.com/office/drawing/2014/main" val="286956812"/>
                    </a:ext>
                  </a:extLst>
                </a:gridCol>
              </a:tblGrid>
              <a:tr h="354853">
                <a:tc gridSpan="3">
                  <a:txBody>
                    <a:bodyPr/>
                    <a:lstStyle/>
                    <a:p>
                      <a:pPr marL="0" marR="0" lvl="0" indent="0" algn="ctr" defTabSz="685800" rtl="0" eaLnBrk="1" fontAlgn="ctr" latinLnBrk="0" hangingPunct="1">
                        <a:lnSpc>
                          <a:spcPct val="107000"/>
                        </a:lnSpc>
                        <a:spcBef>
                          <a:spcPts val="0"/>
                        </a:spcBef>
                        <a:spcAft>
                          <a:spcPts val="0"/>
                        </a:spcAft>
                        <a:buClrTx/>
                        <a:buSzTx/>
                        <a:buFontTx/>
                        <a:buNone/>
                        <a:tabLst/>
                        <a:defRPr/>
                      </a:pPr>
                      <a:r>
                        <a:rPr lang="en-US" sz="1400" b="1" dirty="0">
                          <a:effectLst/>
                        </a:rPr>
                        <a:t>1</a:t>
                      </a:r>
                      <a:r>
                        <a:rPr lang="en-US" sz="1400" b="1" baseline="30000" dirty="0">
                          <a:effectLst/>
                        </a:rPr>
                        <a:t>st</a:t>
                      </a:r>
                      <a:r>
                        <a:rPr lang="en-US" sz="1400" b="1" kern="1200" dirty="0">
                          <a:solidFill>
                            <a:srgbClr val="000000"/>
                          </a:solidFill>
                          <a:effectLst/>
                          <a:latin typeface="Arial"/>
                          <a:cs typeface="Arial"/>
                        </a:rPr>
                        <a:t> quarter 2026</a:t>
                      </a:r>
                      <a:endParaRPr lang="en-ZW" sz="1400" kern="1200" dirty="0">
                        <a:solidFill>
                          <a:srgbClr val="000000"/>
                        </a:solidFill>
                        <a:effectLst/>
                        <a:latin typeface="Arial"/>
                        <a:cs typeface="Arial"/>
                      </a:endParaRPr>
                    </a:p>
                  </a:txBody>
                  <a:tcPr marL="9525" marR="9525" marT="9525" marB="0" anchor="ctr"/>
                </a:tc>
                <a:tc hMerge="1">
                  <a:txBody>
                    <a:bodyPr/>
                    <a:lstStyle/>
                    <a:p>
                      <a:pPr marL="0" marR="0" algn="l" defTabSz="685800" rtl="0" eaLnBrk="1" fontAlgn="t" latinLnBrk="0" hangingPunct="1">
                        <a:lnSpc>
                          <a:spcPct val="107000"/>
                        </a:lnSpc>
                        <a:spcBef>
                          <a:spcPts val="0"/>
                        </a:spcBef>
                        <a:spcAft>
                          <a:spcPts val="0"/>
                        </a:spcAft>
                      </a:pPr>
                      <a:endParaRPr lang="en-ZW" sz="1400" kern="1200" dirty="0">
                        <a:solidFill>
                          <a:srgbClr val="000000"/>
                        </a:solidFill>
                        <a:effectLst/>
                        <a:latin typeface="Arial"/>
                        <a:cs typeface="Arial"/>
                      </a:endParaRPr>
                    </a:p>
                  </a:txBody>
                  <a:tcPr marL="9525" marR="9525" marT="9525" marB="0"/>
                </a:tc>
                <a:tc hMerge="1">
                  <a:txBody>
                    <a:bodyPr/>
                    <a:lstStyle/>
                    <a:p>
                      <a:pPr marL="0" marR="0" algn="l" defTabSz="685800" rtl="0" eaLnBrk="1" fontAlgn="t" latinLnBrk="0" hangingPunct="1">
                        <a:lnSpc>
                          <a:spcPct val="107000"/>
                        </a:lnSpc>
                        <a:spcBef>
                          <a:spcPts val="0"/>
                        </a:spcBef>
                        <a:spcAft>
                          <a:spcPts val="0"/>
                        </a:spcAft>
                      </a:pPr>
                      <a:endParaRPr lang="en-ZW" sz="1400" kern="1200" dirty="0">
                        <a:solidFill>
                          <a:srgbClr val="000000"/>
                        </a:solidFill>
                        <a:effectLst/>
                        <a:latin typeface="Arial"/>
                        <a:cs typeface="Arial"/>
                      </a:endParaRPr>
                    </a:p>
                  </a:txBody>
                  <a:tcPr marL="9525" marR="9525" marT="9525" marB="0"/>
                </a:tc>
                <a:extLst>
                  <a:ext uri="{0D108BD9-81ED-4DB2-BD59-A6C34878D82A}">
                    <a16:rowId xmlns:a16="http://schemas.microsoft.com/office/drawing/2014/main" val="3189404944"/>
                  </a:ext>
                </a:extLst>
              </a:tr>
              <a:tr h="330386">
                <a:tc>
                  <a:txBody>
                    <a:bodyPr/>
                    <a:lstStyle/>
                    <a:p>
                      <a:pPr marL="0" marR="0" algn="l" defTabSz="685800" rtl="0" eaLnBrk="1" fontAlgn="ctr" latinLnBrk="0" hangingPunct="1">
                        <a:lnSpc>
                          <a:spcPct val="107000"/>
                        </a:lnSpc>
                        <a:spcBef>
                          <a:spcPts val="0"/>
                        </a:spcBef>
                        <a:spcAft>
                          <a:spcPts val="0"/>
                        </a:spcAft>
                      </a:pPr>
                      <a:endParaRPr lang="en-ZW" sz="1400" kern="1200" dirty="0">
                        <a:solidFill>
                          <a:srgbClr val="000000"/>
                        </a:solidFill>
                        <a:effectLst/>
                        <a:latin typeface="Arial"/>
                        <a:cs typeface="Arial"/>
                      </a:endParaRPr>
                    </a:p>
                  </a:txBody>
                  <a:tcPr marL="9525" marR="9525" marT="9525" marB="0" anchor="ctr"/>
                </a:tc>
                <a:tc>
                  <a:txBody>
                    <a:bodyPr/>
                    <a:lstStyle/>
                    <a:p>
                      <a:pPr marL="0" marR="0" algn="l" defTabSz="685800" rtl="0" eaLnBrk="1" fontAlgn="t" latinLnBrk="0" hangingPunct="1">
                        <a:lnSpc>
                          <a:spcPct val="107000"/>
                        </a:lnSpc>
                        <a:spcBef>
                          <a:spcPts val="0"/>
                        </a:spcBef>
                        <a:spcAft>
                          <a:spcPts val="0"/>
                        </a:spcAft>
                      </a:pPr>
                      <a:r>
                        <a:rPr lang="en-ZW" sz="1400" kern="1200" dirty="0">
                          <a:solidFill>
                            <a:srgbClr val="000000"/>
                          </a:solidFill>
                          <a:effectLst/>
                          <a:latin typeface="Arial"/>
                          <a:cs typeface="Arial"/>
                        </a:rPr>
                        <a:t>Sentenced</a:t>
                      </a:r>
                    </a:p>
                  </a:txBody>
                  <a:tcPr marL="9525" marR="9525" marT="9525" marB="0"/>
                </a:tc>
                <a:tc>
                  <a:txBody>
                    <a:bodyPr/>
                    <a:lstStyle/>
                    <a:p>
                      <a:pPr marL="0" marR="0" algn="l" defTabSz="685800" rtl="0" eaLnBrk="1" fontAlgn="t" latinLnBrk="0" hangingPunct="1">
                        <a:lnSpc>
                          <a:spcPct val="107000"/>
                        </a:lnSpc>
                        <a:spcBef>
                          <a:spcPts val="0"/>
                        </a:spcBef>
                        <a:spcAft>
                          <a:spcPts val="0"/>
                        </a:spcAft>
                      </a:pPr>
                      <a:r>
                        <a:rPr lang="en-ZW" sz="1400" kern="1200" dirty="0">
                          <a:solidFill>
                            <a:srgbClr val="000000"/>
                          </a:solidFill>
                          <a:effectLst/>
                          <a:latin typeface="Arial"/>
                          <a:cs typeface="Arial"/>
                        </a:rPr>
                        <a:t>Unsentenced</a:t>
                      </a:r>
                    </a:p>
                  </a:txBody>
                  <a:tcPr marL="9525" marR="9525" marT="9525" marB="0"/>
                </a:tc>
                <a:extLst>
                  <a:ext uri="{0D108BD9-81ED-4DB2-BD59-A6C34878D82A}">
                    <a16:rowId xmlns:a16="http://schemas.microsoft.com/office/drawing/2014/main" val="2796719583"/>
                  </a:ext>
                </a:extLst>
              </a:tr>
              <a:tr h="312239">
                <a:tc>
                  <a:txBody>
                    <a:bodyPr/>
                    <a:lstStyle/>
                    <a:p>
                      <a:pPr marL="0" marR="0" algn="l" defTabSz="685800" rtl="0" eaLnBrk="1" fontAlgn="ctr" latinLnBrk="0" hangingPunct="1">
                        <a:lnSpc>
                          <a:spcPct val="107000"/>
                        </a:lnSpc>
                        <a:spcBef>
                          <a:spcPts val="0"/>
                        </a:spcBef>
                        <a:spcAft>
                          <a:spcPts val="0"/>
                        </a:spcAft>
                      </a:pPr>
                      <a:r>
                        <a:rPr lang="en-US" sz="1400" kern="1200" dirty="0">
                          <a:solidFill>
                            <a:srgbClr val="000000"/>
                          </a:solidFill>
                          <a:effectLst/>
                          <a:latin typeface="Arial"/>
                          <a:cs typeface="Arial"/>
                        </a:rPr>
                        <a:t>Male</a:t>
                      </a:r>
                      <a:endParaRPr lang="en-ZW" sz="1400" kern="1200" dirty="0">
                        <a:solidFill>
                          <a:srgbClr val="000000"/>
                        </a:solidFill>
                        <a:effectLst/>
                        <a:latin typeface="Arial"/>
                        <a:cs typeface="Arial"/>
                      </a:endParaRPr>
                    </a:p>
                  </a:txBody>
                  <a:tcPr marL="9525" marR="9525" marT="9525" marB="0" anchor="ctr"/>
                </a:tc>
                <a:tc>
                  <a:txBody>
                    <a:bodyPr/>
                    <a:lstStyle/>
                    <a:p>
                      <a:pPr marL="0" marR="0" algn="ctr" defTabSz="685800" rtl="0" eaLnBrk="1" fontAlgn="ctr" latinLnBrk="0" hangingPunct="1">
                        <a:lnSpc>
                          <a:spcPct val="107000"/>
                        </a:lnSpc>
                        <a:spcBef>
                          <a:spcPts val="0"/>
                        </a:spcBef>
                        <a:spcAft>
                          <a:spcPts val="0"/>
                        </a:spcAft>
                      </a:pPr>
                      <a:r>
                        <a:rPr lang="en-US" sz="1400" kern="1200" dirty="0">
                          <a:solidFill>
                            <a:srgbClr val="000000"/>
                          </a:solidFill>
                          <a:effectLst/>
                          <a:latin typeface="Arial"/>
                          <a:ea typeface="Times New Roman" panose="02020603050405020304" pitchFamily="18" charset="0"/>
                          <a:cs typeface="Arial"/>
                        </a:rPr>
                        <a:t>18,953</a:t>
                      </a:r>
                      <a:endParaRPr lang="en-ZW" sz="1400" kern="1200" dirty="0">
                        <a:solidFill>
                          <a:srgbClr val="000000"/>
                        </a:solidFill>
                        <a:effectLst/>
                        <a:latin typeface="Arial"/>
                        <a:ea typeface="Calibri" panose="020F0502020204030204" pitchFamily="34" charset="0"/>
                        <a:cs typeface="Arial"/>
                      </a:endParaRPr>
                    </a:p>
                  </a:txBody>
                  <a:tcPr marL="68580" marR="68580" marT="0" marB="0"/>
                </a:tc>
                <a:tc>
                  <a:txBody>
                    <a:bodyPr/>
                    <a:lstStyle/>
                    <a:p>
                      <a:pPr marL="0" marR="0" algn="ctr" defTabSz="685800" rtl="0" eaLnBrk="1" fontAlgn="ctr" latinLnBrk="0" hangingPunct="1">
                        <a:lnSpc>
                          <a:spcPct val="107000"/>
                        </a:lnSpc>
                        <a:spcBef>
                          <a:spcPts val="0"/>
                        </a:spcBef>
                        <a:spcAft>
                          <a:spcPts val="0"/>
                        </a:spcAft>
                      </a:pPr>
                      <a:r>
                        <a:rPr lang="en-US" sz="1400" kern="1200" dirty="0">
                          <a:solidFill>
                            <a:srgbClr val="000000"/>
                          </a:solidFill>
                          <a:effectLst/>
                          <a:latin typeface="Arial"/>
                          <a:ea typeface="Times New Roman" panose="02020603050405020304" pitchFamily="18" charset="0"/>
                          <a:cs typeface="Arial"/>
                        </a:rPr>
                        <a:t>4,297</a:t>
                      </a:r>
                      <a:endParaRPr lang="en-ZW" sz="1400" kern="1200" dirty="0">
                        <a:solidFill>
                          <a:srgbClr val="000000"/>
                        </a:solidFill>
                        <a:effectLst/>
                        <a:latin typeface="Arial"/>
                        <a:ea typeface="Calibri" panose="020F0502020204030204" pitchFamily="34" charset="0"/>
                        <a:cs typeface="Arial"/>
                      </a:endParaRPr>
                    </a:p>
                  </a:txBody>
                  <a:tcPr marL="68580" marR="68580" marT="0" marB="0"/>
                </a:tc>
                <a:extLst>
                  <a:ext uri="{0D108BD9-81ED-4DB2-BD59-A6C34878D82A}">
                    <a16:rowId xmlns:a16="http://schemas.microsoft.com/office/drawing/2014/main" val="3370898297"/>
                  </a:ext>
                </a:extLst>
              </a:tr>
              <a:tr h="312239">
                <a:tc>
                  <a:txBody>
                    <a:bodyPr/>
                    <a:lstStyle/>
                    <a:p>
                      <a:pPr marL="0" marR="0" algn="l" defTabSz="685800" rtl="0" eaLnBrk="1" fontAlgn="ctr" latinLnBrk="0" hangingPunct="1">
                        <a:lnSpc>
                          <a:spcPct val="107000"/>
                        </a:lnSpc>
                        <a:spcBef>
                          <a:spcPts val="0"/>
                        </a:spcBef>
                        <a:spcAft>
                          <a:spcPts val="0"/>
                        </a:spcAft>
                      </a:pPr>
                      <a:r>
                        <a:rPr lang="en-US" sz="1400" kern="1200" dirty="0">
                          <a:solidFill>
                            <a:srgbClr val="000000"/>
                          </a:solidFill>
                          <a:effectLst/>
                          <a:latin typeface="Arial"/>
                          <a:cs typeface="Arial"/>
                        </a:rPr>
                        <a:t>Female</a:t>
                      </a:r>
                      <a:endParaRPr lang="en-ZW" sz="1400" kern="1200" dirty="0">
                        <a:solidFill>
                          <a:srgbClr val="000000"/>
                        </a:solidFill>
                        <a:effectLst/>
                        <a:latin typeface="Arial"/>
                        <a:cs typeface="Arial"/>
                      </a:endParaRPr>
                    </a:p>
                  </a:txBody>
                  <a:tcPr marL="9525" marR="9525" marT="9525" marB="0" anchor="ctr"/>
                </a:tc>
                <a:tc>
                  <a:txBody>
                    <a:bodyPr/>
                    <a:lstStyle/>
                    <a:p>
                      <a:pPr marL="0" marR="0" algn="ctr" defTabSz="685800" rtl="0" eaLnBrk="1" fontAlgn="ctr" latinLnBrk="0" hangingPunct="1">
                        <a:lnSpc>
                          <a:spcPct val="107000"/>
                        </a:lnSpc>
                        <a:spcBef>
                          <a:spcPts val="0"/>
                        </a:spcBef>
                        <a:spcAft>
                          <a:spcPts val="0"/>
                        </a:spcAft>
                      </a:pPr>
                      <a:r>
                        <a:rPr lang="en-US" sz="1400" kern="1200" dirty="0">
                          <a:solidFill>
                            <a:srgbClr val="000000"/>
                          </a:solidFill>
                          <a:effectLst/>
                          <a:latin typeface="Arial"/>
                          <a:ea typeface="Times New Roman" panose="02020603050405020304" pitchFamily="18" charset="0"/>
                          <a:cs typeface="Arial"/>
                        </a:rPr>
                        <a:t>616</a:t>
                      </a:r>
                      <a:endParaRPr lang="en-ZW" sz="1400" kern="1200" dirty="0">
                        <a:solidFill>
                          <a:srgbClr val="000000"/>
                        </a:solidFill>
                        <a:effectLst/>
                        <a:latin typeface="Arial"/>
                        <a:ea typeface="Calibri" panose="020F0502020204030204" pitchFamily="34" charset="0"/>
                        <a:cs typeface="Arial"/>
                      </a:endParaRPr>
                    </a:p>
                  </a:txBody>
                  <a:tcPr marL="68580" marR="68580" marT="0" marB="0"/>
                </a:tc>
                <a:tc>
                  <a:txBody>
                    <a:bodyPr/>
                    <a:lstStyle/>
                    <a:p>
                      <a:pPr marL="0" marR="0" algn="ctr" defTabSz="685800" rtl="0" eaLnBrk="1" fontAlgn="ctr" latinLnBrk="0" hangingPunct="1">
                        <a:lnSpc>
                          <a:spcPct val="107000"/>
                        </a:lnSpc>
                        <a:spcBef>
                          <a:spcPts val="0"/>
                        </a:spcBef>
                        <a:spcAft>
                          <a:spcPts val="0"/>
                        </a:spcAft>
                      </a:pPr>
                      <a:r>
                        <a:rPr lang="en-US" sz="1400" kern="1200" dirty="0">
                          <a:solidFill>
                            <a:srgbClr val="000000"/>
                          </a:solidFill>
                          <a:effectLst/>
                          <a:latin typeface="Arial"/>
                          <a:ea typeface="Times New Roman" panose="02020603050405020304" pitchFamily="18" charset="0"/>
                          <a:cs typeface="Arial"/>
                        </a:rPr>
                        <a:t>206</a:t>
                      </a:r>
                      <a:endParaRPr lang="en-ZW" sz="1400" kern="1200" dirty="0">
                        <a:solidFill>
                          <a:srgbClr val="000000"/>
                        </a:solidFill>
                        <a:effectLst/>
                        <a:latin typeface="Arial"/>
                        <a:ea typeface="Calibri" panose="020F0502020204030204" pitchFamily="34" charset="0"/>
                        <a:cs typeface="Arial"/>
                      </a:endParaRPr>
                    </a:p>
                  </a:txBody>
                  <a:tcPr marL="68580" marR="68580" marT="0" marB="0"/>
                </a:tc>
                <a:extLst>
                  <a:ext uri="{0D108BD9-81ED-4DB2-BD59-A6C34878D82A}">
                    <a16:rowId xmlns:a16="http://schemas.microsoft.com/office/drawing/2014/main" val="2899760832"/>
                  </a:ext>
                </a:extLst>
              </a:tr>
              <a:tr h="312239">
                <a:tc>
                  <a:txBody>
                    <a:bodyPr/>
                    <a:lstStyle/>
                    <a:p>
                      <a:pPr marL="0" marR="0" algn="l" defTabSz="685800" rtl="0" eaLnBrk="1" fontAlgn="ctr" latinLnBrk="0" hangingPunct="1">
                        <a:lnSpc>
                          <a:spcPct val="107000"/>
                        </a:lnSpc>
                        <a:spcBef>
                          <a:spcPts val="0"/>
                        </a:spcBef>
                        <a:spcAft>
                          <a:spcPts val="0"/>
                        </a:spcAft>
                      </a:pPr>
                      <a:r>
                        <a:rPr lang="en-US" sz="1400" kern="1200" dirty="0">
                          <a:solidFill>
                            <a:srgbClr val="000000"/>
                          </a:solidFill>
                          <a:effectLst/>
                          <a:latin typeface="Arial"/>
                          <a:cs typeface="Arial"/>
                        </a:rPr>
                        <a:t>Total</a:t>
                      </a:r>
                      <a:endParaRPr lang="en-ZW" sz="1400" kern="1200" dirty="0">
                        <a:solidFill>
                          <a:srgbClr val="000000"/>
                        </a:solidFill>
                        <a:effectLst/>
                        <a:latin typeface="Arial"/>
                        <a:cs typeface="Arial"/>
                      </a:endParaRPr>
                    </a:p>
                  </a:txBody>
                  <a:tcPr marL="9525" marR="9525" marT="9525" marB="0" anchor="ctr"/>
                </a:tc>
                <a:tc>
                  <a:txBody>
                    <a:bodyPr/>
                    <a:lstStyle/>
                    <a:p>
                      <a:pPr marL="0" marR="0" algn="ctr" defTabSz="685800" rtl="0" eaLnBrk="1" fontAlgn="ctr" latinLnBrk="0" hangingPunct="1">
                        <a:lnSpc>
                          <a:spcPct val="107000"/>
                        </a:lnSpc>
                        <a:spcBef>
                          <a:spcPts val="0"/>
                        </a:spcBef>
                        <a:spcAft>
                          <a:spcPts val="0"/>
                        </a:spcAft>
                      </a:pPr>
                      <a:r>
                        <a:rPr lang="en-US" sz="1400" kern="1200" dirty="0">
                          <a:solidFill>
                            <a:srgbClr val="000000"/>
                          </a:solidFill>
                          <a:effectLst/>
                          <a:latin typeface="Arial"/>
                          <a:ea typeface="Times New Roman" panose="02020603050405020304" pitchFamily="18" charset="0"/>
                          <a:cs typeface="Arial"/>
                        </a:rPr>
                        <a:t>19,569</a:t>
                      </a:r>
                      <a:endParaRPr lang="en-ZW" sz="1400" kern="1200" dirty="0">
                        <a:solidFill>
                          <a:srgbClr val="000000"/>
                        </a:solidFill>
                        <a:effectLst/>
                        <a:latin typeface="Arial"/>
                        <a:ea typeface="Calibri" panose="020F0502020204030204" pitchFamily="34" charset="0"/>
                        <a:cs typeface="Arial"/>
                      </a:endParaRPr>
                    </a:p>
                  </a:txBody>
                  <a:tcPr marL="68580" marR="68580" marT="0" marB="0"/>
                </a:tc>
                <a:tc>
                  <a:txBody>
                    <a:bodyPr/>
                    <a:lstStyle/>
                    <a:p>
                      <a:pPr marL="0" marR="0" algn="ctr" defTabSz="685800" rtl="0" eaLnBrk="1" fontAlgn="ctr" latinLnBrk="0" hangingPunct="1">
                        <a:lnSpc>
                          <a:spcPct val="107000"/>
                        </a:lnSpc>
                        <a:spcBef>
                          <a:spcPts val="0"/>
                        </a:spcBef>
                        <a:spcAft>
                          <a:spcPts val="0"/>
                        </a:spcAft>
                      </a:pPr>
                      <a:r>
                        <a:rPr lang="en-US" sz="1400" kern="1200" dirty="0">
                          <a:solidFill>
                            <a:srgbClr val="000000"/>
                          </a:solidFill>
                          <a:effectLst/>
                          <a:latin typeface="Arial"/>
                          <a:ea typeface="Times New Roman" panose="02020603050405020304" pitchFamily="18" charset="0"/>
                          <a:cs typeface="Arial"/>
                        </a:rPr>
                        <a:t>4,503</a:t>
                      </a:r>
                      <a:endParaRPr lang="en-ZW" sz="1400" kern="1200" dirty="0">
                        <a:solidFill>
                          <a:srgbClr val="000000"/>
                        </a:solidFill>
                        <a:effectLst/>
                        <a:latin typeface="Arial"/>
                        <a:ea typeface="Calibri" panose="020F0502020204030204" pitchFamily="34" charset="0"/>
                        <a:cs typeface="Arial"/>
                      </a:endParaRPr>
                    </a:p>
                  </a:txBody>
                  <a:tcPr marL="68580" marR="68580" marT="0" marB="0"/>
                </a:tc>
                <a:extLst>
                  <a:ext uri="{0D108BD9-81ED-4DB2-BD59-A6C34878D82A}">
                    <a16:rowId xmlns:a16="http://schemas.microsoft.com/office/drawing/2014/main" val="4265644119"/>
                  </a:ext>
                </a:extLst>
              </a:tr>
            </a:tbl>
          </a:graphicData>
        </a:graphic>
      </p:graphicFrame>
      <p:grpSp>
        <p:nvGrpSpPr>
          <p:cNvPr id="11" name="Group 10">
            <a:extLst>
              <a:ext uri="{FF2B5EF4-FFF2-40B4-BE49-F238E27FC236}">
                <a16:creationId xmlns:a16="http://schemas.microsoft.com/office/drawing/2014/main" id="{65D3F595-A73F-42D4-928D-2CF75E2B446A}"/>
              </a:ext>
            </a:extLst>
          </p:cNvPr>
          <p:cNvGrpSpPr/>
          <p:nvPr/>
        </p:nvGrpSpPr>
        <p:grpSpPr>
          <a:xfrm>
            <a:off x="295929" y="4728699"/>
            <a:ext cx="8502057" cy="360400"/>
            <a:chOff x="0" y="0"/>
            <a:chExt cx="7867936" cy="304200"/>
          </a:xfrm>
        </p:grpSpPr>
        <p:sp>
          <p:nvSpPr>
            <p:cNvPr id="12" name="Rounded Rectangle 13">
              <a:extLst>
                <a:ext uri="{FF2B5EF4-FFF2-40B4-BE49-F238E27FC236}">
                  <a16:creationId xmlns:a16="http://schemas.microsoft.com/office/drawing/2014/main" id="{F743D392-E2E7-4931-BBA0-4B0724FCE4CA}"/>
                </a:ext>
              </a:extLst>
            </p:cNvPr>
            <p:cNvSpPr/>
            <p:nvPr/>
          </p:nvSpPr>
          <p:spPr>
            <a:xfrm>
              <a:off x="0" y="0"/>
              <a:ext cx="7867936" cy="304200"/>
            </a:xfrm>
            <a:prstGeom prst="roundRect">
              <a:avLst/>
            </a:prstGeom>
            <a:solidFill>
              <a:srgbClr val="00B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Rounded Rectangle 4">
              <a:extLst>
                <a:ext uri="{FF2B5EF4-FFF2-40B4-BE49-F238E27FC236}">
                  <a16:creationId xmlns:a16="http://schemas.microsoft.com/office/drawing/2014/main" id="{FDF76049-699A-4358-AD4A-E994C5313ACD}"/>
                </a:ext>
              </a:extLst>
            </p:cNvPr>
            <p:cNvSpPr txBox="1"/>
            <p:nvPr/>
          </p:nvSpPr>
          <p:spPr>
            <a:xfrm>
              <a:off x="14850" y="14850"/>
              <a:ext cx="7838236" cy="2745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defTabSz="577850">
                <a:lnSpc>
                  <a:spcPct val="90000"/>
                </a:lnSpc>
                <a:spcBef>
                  <a:spcPct val="0"/>
                </a:spcBef>
                <a:spcAft>
                  <a:spcPct val="35000"/>
                </a:spcAft>
              </a:pPr>
              <a:r>
                <a:rPr lang="en-ZW" sz="1200" dirty="0"/>
                <a:t>2</a:t>
              </a:r>
              <a:r>
                <a:rPr lang="en-ZW" sz="1200" baseline="30000" dirty="0"/>
                <a:t>ND</a:t>
              </a:r>
              <a:r>
                <a:rPr lang="en-ZW" sz="1200" dirty="0"/>
                <a:t> </a:t>
              </a:r>
              <a:r>
                <a:rPr lang="en-ZW" sz="1300" b="0" i="0" kern="1200" dirty="0"/>
                <a:t>QUARTER 2026 PRISON ADMISSIONS AND DISCHARGES STATISTICS</a:t>
              </a:r>
              <a:endParaRPr lang="en-ZW" sz="1300" kern="1200" dirty="0"/>
            </a:p>
          </p:txBody>
        </p:sp>
      </p:grpSp>
      <p:sp>
        <p:nvSpPr>
          <p:cNvPr id="4" name="Slide Number Placeholder 3"/>
          <p:cNvSpPr>
            <a:spLocks noGrp="1"/>
          </p:cNvSpPr>
          <p:nvPr>
            <p:ph type="sldNum" idx="12"/>
          </p:nvPr>
        </p:nvSpPr>
        <p:spPr>
          <a:xfrm>
            <a:off x="8167108" y="4712098"/>
            <a:ext cx="548700" cy="393600"/>
          </a:xfrm>
        </p:spPr>
        <p:txBody>
          <a:bodyPr/>
          <a:lstStyle/>
          <a:p>
            <a:pPr marL="0" lvl="0" indent="0" algn="r" rtl="0">
              <a:spcBef>
                <a:spcPts val="0"/>
              </a:spcBef>
              <a:spcAft>
                <a:spcPts val="0"/>
              </a:spcAft>
              <a:buNone/>
            </a:pPr>
            <a:fld id="{00000000-1234-1234-1234-123412341234}" type="slidenum">
              <a:rPr lang="en" smtClean="0"/>
              <a:t>8</a:t>
            </a:fld>
            <a:endParaRPr lang="en" dirty="0"/>
          </a:p>
        </p:txBody>
      </p:sp>
      <p:graphicFrame>
        <p:nvGraphicFramePr>
          <p:cNvPr id="5" name="Table 4">
            <a:extLst>
              <a:ext uri="{FF2B5EF4-FFF2-40B4-BE49-F238E27FC236}">
                <a16:creationId xmlns:a16="http://schemas.microsoft.com/office/drawing/2014/main" id="{F9249AE9-496F-4764-8C1F-C934688B7F74}"/>
              </a:ext>
            </a:extLst>
          </p:cNvPr>
          <p:cNvGraphicFramePr>
            <a:graphicFrameLocks noGrp="1"/>
          </p:cNvGraphicFramePr>
          <p:nvPr>
            <p:extLst>
              <p:ext uri="{D42A27DB-BD31-4B8C-83A1-F6EECF244321}">
                <p14:modId xmlns:p14="http://schemas.microsoft.com/office/powerpoint/2010/main" val="4200874606"/>
              </p:ext>
            </p:extLst>
          </p:nvPr>
        </p:nvGraphicFramePr>
        <p:xfrm>
          <a:off x="4909378" y="2600116"/>
          <a:ext cx="3510951" cy="1761889"/>
        </p:xfrm>
        <a:graphic>
          <a:graphicData uri="http://schemas.openxmlformats.org/drawingml/2006/table">
            <a:tbl>
              <a:tblPr>
                <a:tableStyleId>{E4B8CE54-D7E4-4D6C-B30F-6A91B47CCFBE}</a:tableStyleId>
              </a:tblPr>
              <a:tblGrid>
                <a:gridCol w="1106559">
                  <a:extLst>
                    <a:ext uri="{9D8B030D-6E8A-4147-A177-3AD203B41FA5}">
                      <a16:colId xmlns:a16="http://schemas.microsoft.com/office/drawing/2014/main" val="3105730347"/>
                    </a:ext>
                  </a:extLst>
                </a:gridCol>
                <a:gridCol w="1085174">
                  <a:extLst>
                    <a:ext uri="{9D8B030D-6E8A-4147-A177-3AD203B41FA5}">
                      <a16:colId xmlns:a16="http://schemas.microsoft.com/office/drawing/2014/main" val="760755863"/>
                    </a:ext>
                  </a:extLst>
                </a:gridCol>
                <a:gridCol w="1319218">
                  <a:extLst>
                    <a:ext uri="{9D8B030D-6E8A-4147-A177-3AD203B41FA5}">
                      <a16:colId xmlns:a16="http://schemas.microsoft.com/office/drawing/2014/main" val="2894959673"/>
                    </a:ext>
                  </a:extLst>
                </a:gridCol>
              </a:tblGrid>
              <a:tr h="351000">
                <a:tc gridSpan="3">
                  <a:txBody>
                    <a:bodyPr/>
                    <a:lstStyle/>
                    <a:p>
                      <a:pPr marL="0" marR="0" lvl="0" indent="0" algn="ctr" defTabSz="685800" rtl="0" eaLnBrk="1" fontAlgn="ctr" latinLnBrk="0" hangingPunct="1">
                        <a:lnSpc>
                          <a:spcPct val="107000"/>
                        </a:lnSpc>
                        <a:spcBef>
                          <a:spcPts val="0"/>
                        </a:spcBef>
                        <a:spcAft>
                          <a:spcPts val="0"/>
                        </a:spcAft>
                        <a:buClrTx/>
                        <a:buSzTx/>
                        <a:buFontTx/>
                        <a:buNone/>
                        <a:tabLst/>
                        <a:defRPr/>
                      </a:pPr>
                      <a:r>
                        <a:rPr lang="en-US" sz="1400" b="1" dirty="0">
                          <a:effectLst/>
                        </a:rPr>
                        <a:t>2</a:t>
                      </a:r>
                      <a:r>
                        <a:rPr lang="en-US" sz="1400" b="1" baseline="30000" dirty="0">
                          <a:effectLst/>
                        </a:rPr>
                        <a:t>nd</a:t>
                      </a:r>
                      <a:r>
                        <a:rPr lang="en-US" sz="1400" b="1" kern="1200" dirty="0">
                          <a:solidFill>
                            <a:srgbClr val="000000"/>
                          </a:solidFill>
                          <a:effectLst/>
                          <a:latin typeface="Arial"/>
                          <a:cs typeface="Arial"/>
                        </a:rPr>
                        <a:t> quarter 2026</a:t>
                      </a:r>
                      <a:endParaRPr lang="en-ZW" sz="1400" kern="1200" dirty="0">
                        <a:solidFill>
                          <a:srgbClr val="000000"/>
                        </a:solidFill>
                        <a:effectLst/>
                        <a:latin typeface="Arial"/>
                        <a:cs typeface="Arial"/>
                      </a:endParaRPr>
                    </a:p>
                  </a:txBody>
                  <a:tcPr marL="9525" marR="9525" marT="9525" marB="0" anchor="b"/>
                </a:tc>
                <a:tc hMerge="1">
                  <a:txBody>
                    <a:bodyPr/>
                    <a:lstStyle/>
                    <a:p>
                      <a:pPr marL="0" marR="0" algn="l" defTabSz="685800" rtl="0" eaLnBrk="1" fontAlgn="ctr" latinLnBrk="0" hangingPunct="1">
                        <a:lnSpc>
                          <a:spcPct val="107000"/>
                        </a:lnSpc>
                        <a:spcBef>
                          <a:spcPts val="0"/>
                        </a:spcBef>
                        <a:spcAft>
                          <a:spcPts val="0"/>
                        </a:spcAft>
                      </a:pPr>
                      <a:endParaRPr lang="en-ZW" sz="1400" kern="1200" dirty="0">
                        <a:solidFill>
                          <a:srgbClr val="000000"/>
                        </a:solidFill>
                        <a:effectLst/>
                        <a:latin typeface="Arial"/>
                        <a:cs typeface="Arial"/>
                      </a:endParaRPr>
                    </a:p>
                  </a:txBody>
                  <a:tcPr marL="9525" marR="9525" marT="9525" marB="0" anchor="b"/>
                </a:tc>
                <a:tc hMerge="1">
                  <a:txBody>
                    <a:bodyPr/>
                    <a:lstStyle/>
                    <a:p>
                      <a:pPr marL="0" marR="0" algn="l" defTabSz="685800" rtl="0" eaLnBrk="1" fontAlgn="ctr" latinLnBrk="0" hangingPunct="1">
                        <a:lnSpc>
                          <a:spcPct val="107000"/>
                        </a:lnSpc>
                        <a:spcBef>
                          <a:spcPts val="0"/>
                        </a:spcBef>
                        <a:spcAft>
                          <a:spcPts val="0"/>
                        </a:spcAft>
                      </a:pPr>
                      <a:endParaRPr lang="en-ZW" sz="1400" kern="1200" dirty="0">
                        <a:solidFill>
                          <a:srgbClr val="000000"/>
                        </a:solidFill>
                        <a:effectLst/>
                        <a:latin typeface="Arial"/>
                        <a:cs typeface="Arial"/>
                      </a:endParaRPr>
                    </a:p>
                  </a:txBody>
                  <a:tcPr marL="9525" marR="9525" marT="9525" marB="0" anchor="b"/>
                </a:tc>
                <a:extLst>
                  <a:ext uri="{0D108BD9-81ED-4DB2-BD59-A6C34878D82A}">
                    <a16:rowId xmlns:a16="http://schemas.microsoft.com/office/drawing/2014/main" val="1115710977"/>
                  </a:ext>
                </a:extLst>
              </a:tr>
              <a:tr h="351000">
                <a:tc>
                  <a:txBody>
                    <a:bodyPr/>
                    <a:lstStyle/>
                    <a:p>
                      <a:pPr marL="0" marR="0" algn="l" defTabSz="685800" rtl="0" eaLnBrk="1" fontAlgn="ctr" latinLnBrk="0" hangingPunct="1">
                        <a:lnSpc>
                          <a:spcPct val="107000"/>
                        </a:lnSpc>
                        <a:spcBef>
                          <a:spcPts val="0"/>
                        </a:spcBef>
                        <a:spcAft>
                          <a:spcPts val="0"/>
                        </a:spcAft>
                      </a:pPr>
                      <a:endParaRPr lang="en-ZW" sz="1400" kern="1200" dirty="0">
                        <a:solidFill>
                          <a:srgbClr val="000000"/>
                        </a:solidFill>
                        <a:effectLst/>
                        <a:latin typeface="Arial"/>
                        <a:cs typeface="Arial"/>
                      </a:endParaRPr>
                    </a:p>
                  </a:txBody>
                  <a:tcPr marL="9525" marR="9525" marT="9525" marB="0" anchor="b"/>
                </a:tc>
                <a:tc>
                  <a:txBody>
                    <a:bodyPr/>
                    <a:lstStyle/>
                    <a:p>
                      <a:pPr marL="0" marR="0" algn="ctr" defTabSz="685800" rtl="0" eaLnBrk="1" fontAlgn="ctr" latinLnBrk="0" hangingPunct="1">
                        <a:lnSpc>
                          <a:spcPct val="107000"/>
                        </a:lnSpc>
                        <a:spcBef>
                          <a:spcPts val="0"/>
                        </a:spcBef>
                        <a:spcAft>
                          <a:spcPts val="0"/>
                        </a:spcAft>
                      </a:pPr>
                      <a:r>
                        <a:rPr lang="en-ZW" sz="1400" kern="1200" dirty="0">
                          <a:solidFill>
                            <a:srgbClr val="000000"/>
                          </a:solidFill>
                          <a:effectLst/>
                          <a:latin typeface="Arial"/>
                          <a:cs typeface="Arial"/>
                        </a:rPr>
                        <a:t>Sentenced</a:t>
                      </a:r>
                    </a:p>
                  </a:txBody>
                  <a:tcPr marL="9525" marR="9525" marT="9525" marB="0" anchor="b"/>
                </a:tc>
                <a:tc>
                  <a:txBody>
                    <a:bodyPr/>
                    <a:lstStyle/>
                    <a:p>
                      <a:pPr marL="0" marR="0" algn="ctr" defTabSz="685800" rtl="0" eaLnBrk="1" fontAlgn="ctr" latinLnBrk="0" hangingPunct="1">
                        <a:lnSpc>
                          <a:spcPct val="107000"/>
                        </a:lnSpc>
                        <a:spcBef>
                          <a:spcPts val="0"/>
                        </a:spcBef>
                        <a:spcAft>
                          <a:spcPts val="0"/>
                        </a:spcAft>
                      </a:pPr>
                      <a:r>
                        <a:rPr lang="en-ZW" sz="1400" kern="1200" dirty="0">
                          <a:solidFill>
                            <a:srgbClr val="000000"/>
                          </a:solidFill>
                          <a:effectLst/>
                          <a:latin typeface="Arial"/>
                          <a:cs typeface="Arial"/>
                        </a:rPr>
                        <a:t>Unsentenced</a:t>
                      </a:r>
                    </a:p>
                  </a:txBody>
                  <a:tcPr marL="9525" marR="9525" marT="9525" marB="0" anchor="b"/>
                </a:tc>
                <a:extLst>
                  <a:ext uri="{0D108BD9-81ED-4DB2-BD59-A6C34878D82A}">
                    <a16:rowId xmlns:a16="http://schemas.microsoft.com/office/drawing/2014/main" val="2333202540"/>
                  </a:ext>
                </a:extLst>
              </a:tr>
              <a:tr h="351000">
                <a:tc>
                  <a:txBody>
                    <a:bodyPr/>
                    <a:lstStyle/>
                    <a:p>
                      <a:pPr marL="0" marR="0" algn="l" defTabSz="685800" rtl="0" eaLnBrk="1" fontAlgn="ctr" latinLnBrk="0" hangingPunct="1">
                        <a:lnSpc>
                          <a:spcPct val="107000"/>
                        </a:lnSpc>
                        <a:spcBef>
                          <a:spcPts val="0"/>
                        </a:spcBef>
                        <a:spcAft>
                          <a:spcPts val="0"/>
                        </a:spcAft>
                      </a:pPr>
                      <a:r>
                        <a:rPr lang="en-US" sz="1400" kern="1200" dirty="0">
                          <a:solidFill>
                            <a:srgbClr val="000000"/>
                          </a:solidFill>
                          <a:effectLst/>
                          <a:latin typeface="Arial"/>
                          <a:cs typeface="Arial"/>
                        </a:rPr>
                        <a:t>Male</a:t>
                      </a:r>
                      <a:endParaRPr lang="en-ZW" sz="1400" kern="1200" dirty="0">
                        <a:solidFill>
                          <a:srgbClr val="000000"/>
                        </a:solidFill>
                        <a:effectLst/>
                        <a:latin typeface="Arial"/>
                        <a:cs typeface="Arial"/>
                      </a:endParaRPr>
                    </a:p>
                  </a:txBody>
                  <a:tcPr marL="9525" marR="9525" marT="9525" marB="0" anchor="ctr"/>
                </a:tc>
                <a:tc>
                  <a:txBody>
                    <a:bodyPr/>
                    <a:lstStyle/>
                    <a:p>
                      <a:pPr marL="0" marR="0" algn="ctr" defTabSz="685800" rtl="0" eaLnBrk="1" fontAlgn="ctr" latinLnBrk="0" hangingPunct="1">
                        <a:lnSpc>
                          <a:spcPct val="107000"/>
                        </a:lnSpc>
                        <a:spcBef>
                          <a:spcPts val="0"/>
                        </a:spcBef>
                        <a:spcAft>
                          <a:spcPts val="0"/>
                        </a:spcAft>
                      </a:pPr>
                      <a:r>
                        <a:rPr lang="en-US" sz="1400" kern="1200" dirty="0">
                          <a:solidFill>
                            <a:srgbClr val="000000"/>
                          </a:solidFill>
                          <a:effectLst/>
                          <a:latin typeface="Arial"/>
                          <a:ea typeface="Times New Roman" panose="02020603050405020304" pitchFamily="18" charset="0"/>
                          <a:cs typeface="Arial"/>
                        </a:rPr>
                        <a:t>21,280</a:t>
                      </a:r>
                      <a:endParaRPr lang="en-ZW" sz="1400" kern="1200" dirty="0">
                        <a:solidFill>
                          <a:srgbClr val="000000"/>
                        </a:solidFill>
                        <a:effectLst/>
                        <a:latin typeface="Arial"/>
                        <a:ea typeface="Calibri" panose="020F0502020204030204" pitchFamily="34" charset="0"/>
                        <a:cs typeface="Arial"/>
                      </a:endParaRPr>
                    </a:p>
                  </a:txBody>
                  <a:tcPr marL="68580" marR="68580" marT="0" marB="0"/>
                </a:tc>
                <a:tc>
                  <a:txBody>
                    <a:bodyPr/>
                    <a:lstStyle/>
                    <a:p>
                      <a:pPr marL="0" marR="0" algn="ctr" defTabSz="685800" rtl="0" eaLnBrk="1" fontAlgn="ctr" latinLnBrk="0" hangingPunct="1">
                        <a:lnSpc>
                          <a:spcPct val="107000"/>
                        </a:lnSpc>
                        <a:spcBef>
                          <a:spcPts val="0"/>
                        </a:spcBef>
                        <a:spcAft>
                          <a:spcPts val="0"/>
                        </a:spcAft>
                      </a:pPr>
                      <a:r>
                        <a:rPr lang="en-US" sz="1400" kern="1200" dirty="0">
                          <a:solidFill>
                            <a:srgbClr val="000000"/>
                          </a:solidFill>
                          <a:effectLst/>
                          <a:latin typeface="Arial"/>
                          <a:ea typeface="Times New Roman" panose="02020603050405020304" pitchFamily="18" charset="0"/>
                          <a:cs typeface="Arial"/>
                        </a:rPr>
                        <a:t>3,777</a:t>
                      </a:r>
                      <a:endParaRPr lang="en-ZW" sz="1400" kern="1200" dirty="0">
                        <a:solidFill>
                          <a:srgbClr val="000000"/>
                        </a:solidFill>
                        <a:effectLst/>
                        <a:latin typeface="Arial"/>
                        <a:ea typeface="Calibri" panose="020F0502020204030204" pitchFamily="34" charset="0"/>
                        <a:cs typeface="Arial"/>
                      </a:endParaRPr>
                    </a:p>
                  </a:txBody>
                  <a:tcPr marL="68580" marR="68580" marT="0" marB="0"/>
                </a:tc>
                <a:extLst>
                  <a:ext uri="{0D108BD9-81ED-4DB2-BD59-A6C34878D82A}">
                    <a16:rowId xmlns:a16="http://schemas.microsoft.com/office/drawing/2014/main" val="2116834593"/>
                  </a:ext>
                </a:extLst>
              </a:tr>
              <a:tr h="351000">
                <a:tc>
                  <a:txBody>
                    <a:bodyPr/>
                    <a:lstStyle/>
                    <a:p>
                      <a:pPr marL="0" marR="0" algn="l" defTabSz="685800" rtl="0" eaLnBrk="1" fontAlgn="ctr" latinLnBrk="0" hangingPunct="1">
                        <a:lnSpc>
                          <a:spcPct val="107000"/>
                        </a:lnSpc>
                        <a:spcBef>
                          <a:spcPts val="0"/>
                        </a:spcBef>
                        <a:spcAft>
                          <a:spcPts val="0"/>
                        </a:spcAft>
                      </a:pPr>
                      <a:r>
                        <a:rPr lang="en-US" sz="1400" kern="1200" dirty="0">
                          <a:solidFill>
                            <a:srgbClr val="000000"/>
                          </a:solidFill>
                          <a:effectLst/>
                          <a:latin typeface="Arial"/>
                          <a:cs typeface="Arial"/>
                        </a:rPr>
                        <a:t>Female</a:t>
                      </a:r>
                      <a:endParaRPr lang="en-ZW" sz="1400" kern="1200" dirty="0">
                        <a:solidFill>
                          <a:srgbClr val="000000"/>
                        </a:solidFill>
                        <a:effectLst/>
                        <a:latin typeface="Arial"/>
                        <a:cs typeface="Arial"/>
                      </a:endParaRPr>
                    </a:p>
                  </a:txBody>
                  <a:tcPr marL="9525" marR="9525" marT="9525" marB="0" anchor="ctr"/>
                </a:tc>
                <a:tc>
                  <a:txBody>
                    <a:bodyPr/>
                    <a:lstStyle/>
                    <a:p>
                      <a:pPr marL="0" marR="0" algn="ctr" defTabSz="685800" rtl="0" eaLnBrk="1" fontAlgn="ctr" latinLnBrk="0" hangingPunct="1">
                        <a:lnSpc>
                          <a:spcPct val="107000"/>
                        </a:lnSpc>
                        <a:spcBef>
                          <a:spcPts val="0"/>
                        </a:spcBef>
                        <a:spcAft>
                          <a:spcPts val="0"/>
                        </a:spcAft>
                      </a:pPr>
                      <a:r>
                        <a:rPr lang="en-US" sz="1400" kern="1200" dirty="0">
                          <a:solidFill>
                            <a:srgbClr val="000000"/>
                          </a:solidFill>
                          <a:effectLst/>
                          <a:latin typeface="Arial"/>
                          <a:ea typeface="Times New Roman" panose="02020603050405020304" pitchFamily="18" charset="0"/>
                          <a:cs typeface="Arial"/>
                        </a:rPr>
                        <a:t>728</a:t>
                      </a:r>
                      <a:endParaRPr lang="en-ZW" sz="1400" kern="1200" dirty="0">
                        <a:solidFill>
                          <a:srgbClr val="000000"/>
                        </a:solidFill>
                        <a:effectLst/>
                        <a:latin typeface="Arial"/>
                        <a:ea typeface="Calibri" panose="020F0502020204030204" pitchFamily="34" charset="0"/>
                        <a:cs typeface="Arial"/>
                      </a:endParaRPr>
                    </a:p>
                  </a:txBody>
                  <a:tcPr marL="68580" marR="68580" marT="0" marB="0"/>
                </a:tc>
                <a:tc>
                  <a:txBody>
                    <a:bodyPr/>
                    <a:lstStyle/>
                    <a:p>
                      <a:pPr marL="0" marR="0" algn="ctr" defTabSz="685800" rtl="0" eaLnBrk="1" fontAlgn="ctr" latinLnBrk="0" hangingPunct="1">
                        <a:lnSpc>
                          <a:spcPct val="107000"/>
                        </a:lnSpc>
                        <a:spcBef>
                          <a:spcPts val="0"/>
                        </a:spcBef>
                        <a:spcAft>
                          <a:spcPts val="0"/>
                        </a:spcAft>
                      </a:pPr>
                      <a:r>
                        <a:rPr lang="en-US" sz="1400" kern="1200" dirty="0">
                          <a:solidFill>
                            <a:srgbClr val="000000"/>
                          </a:solidFill>
                          <a:effectLst/>
                          <a:latin typeface="Arial"/>
                          <a:ea typeface="Times New Roman" panose="02020603050405020304" pitchFamily="18" charset="0"/>
                          <a:cs typeface="Arial"/>
                        </a:rPr>
                        <a:t>205</a:t>
                      </a:r>
                      <a:endParaRPr lang="en-ZW" sz="1400" kern="1200" dirty="0">
                        <a:solidFill>
                          <a:srgbClr val="000000"/>
                        </a:solidFill>
                        <a:effectLst/>
                        <a:latin typeface="Arial"/>
                        <a:ea typeface="Calibri" panose="020F0502020204030204" pitchFamily="34" charset="0"/>
                        <a:cs typeface="Arial"/>
                      </a:endParaRPr>
                    </a:p>
                  </a:txBody>
                  <a:tcPr marL="68580" marR="68580" marT="0" marB="0"/>
                </a:tc>
                <a:extLst>
                  <a:ext uri="{0D108BD9-81ED-4DB2-BD59-A6C34878D82A}">
                    <a16:rowId xmlns:a16="http://schemas.microsoft.com/office/drawing/2014/main" val="1555809926"/>
                  </a:ext>
                </a:extLst>
              </a:tr>
              <a:tr h="357889">
                <a:tc>
                  <a:txBody>
                    <a:bodyPr/>
                    <a:lstStyle/>
                    <a:p>
                      <a:pPr marL="0" marR="0" algn="l" defTabSz="685800" rtl="0" eaLnBrk="1" fontAlgn="ctr" latinLnBrk="0" hangingPunct="1">
                        <a:lnSpc>
                          <a:spcPct val="107000"/>
                        </a:lnSpc>
                        <a:spcBef>
                          <a:spcPts val="0"/>
                        </a:spcBef>
                        <a:spcAft>
                          <a:spcPts val="0"/>
                        </a:spcAft>
                      </a:pPr>
                      <a:r>
                        <a:rPr lang="en-US" sz="1400" kern="1200" dirty="0">
                          <a:solidFill>
                            <a:srgbClr val="000000"/>
                          </a:solidFill>
                          <a:effectLst/>
                          <a:latin typeface="Arial"/>
                          <a:cs typeface="Arial"/>
                        </a:rPr>
                        <a:t>Total</a:t>
                      </a:r>
                      <a:endParaRPr lang="en-ZW" sz="1400" kern="1200" dirty="0">
                        <a:solidFill>
                          <a:srgbClr val="000000"/>
                        </a:solidFill>
                        <a:effectLst/>
                        <a:latin typeface="Arial"/>
                        <a:cs typeface="Arial"/>
                      </a:endParaRPr>
                    </a:p>
                  </a:txBody>
                  <a:tcPr marL="9525" marR="9525" marT="9525" marB="0" anchor="ctr"/>
                </a:tc>
                <a:tc>
                  <a:txBody>
                    <a:bodyPr/>
                    <a:lstStyle/>
                    <a:p>
                      <a:pPr marL="0" marR="0" algn="ctr" defTabSz="685800" rtl="0" eaLnBrk="1" fontAlgn="ctr" latinLnBrk="0" hangingPunct="1">
                        <a:lnSpc>
                          <a:spcPct val="107000"/>
                        </a:lnSpc>
                        <a:spcBef>
                          <a:spcPts val="0"/>
                        </a:spcBef>
                        <a:spcAft>
                          <a:spcPts val="0"/>
                        </a:spcAft>
                      </a:pPr>
                      <a:r>
                        <a:rPr lang="en-US" sz="1400" kern="1200" dirty="0">
                          <a:solidFill>
                            <a:srgbClr val="000000"/>
                          </a:solidFill>
                          <a:effectLst/>
                          <a:latin typeface="Arial"/>
                          <a:ea typeface="Times New Roman" panose="02020603050405020304" pitchFamily="18" charset="0"/>
                          <a:cs typeface="Arial"/>
                        </a:rPr>
                        <a:t>22,008</a:t>
                      </a:r>
                      <a:endParaRPr lang="en-ZW" sz="1400" kern="1200" dirty="0">
                        <a:solidFill>
                          <a:srgbClr val="000000"/>
                        </a:solidFill>
                        <a:effectLst/>
                        <a:latin typeface="Arial"/>
                        <a:ea typeface="Calibri" panose="020F0502020204030204" pitchFamily="34" charset="0"/>
                        <a:cs typeface="Arial"/>
                      </a:endParaRPr>
                    </a:p>
                  </a:txBody>
                  <a:tcPr marL="68580" marR="68580" marT="0" marB="0"/>
                </a:tc>
                <a:tc>
                  <a:txBody>
                    <a:bodyPr/>
                    <a:lstStyle/>
                    <a:p>
                      <a:pPr marL="0" marR="0" algn="ctr" defTabSz="685800" rtl="0" eaLnBrk="1" fontAlgn="ctr" latinLnBrk="0" hangingPunct="1">
                        <a:lnSpc>
                          <a:spcPct val="107000"/>
                        </a:lnSpc>
                        <a:spcBef>
                          <a:spcPts val="0"/>
                        </a:spcBef>
                        <a:spcAft>
                          <a:spcPts val="0"/>
                        </a:spcAft>
                      </a:pPr>
                      <a:r>
                        <a:rPr lang="en-US" sz="1400" kern="1200" dirty="0">
                          <a:solidFill>
                            <a:srgbClr val="000000"/>
                          </a:solidFill>
                          <a:effectLst/>
                          <a:latin typeface="Arial"/>
                          <a:ea typeface="Times New Roman" panose="02020603050405020304" pitchFamily="18" charset="0"/>
                          <a:cs typeface="Arial"/>
                        </a:rPr>
                        <a:t>3,982</a:t>
                      </a:r>
                      <a:endParaRPr lang="en-ZW" sz="1400" kern="1200" dirty="0">
                        <a:solidFill>
                          <a:srgbClr val="000000"/>
                        </a:solidFill>
                        <a:effectLst/>
                        <a:latin typeface="Arial"/>
                        <a:ea typeface="Calibri" panose="020F0502020204030204" pitchFamily="34" charset="0"/>
                        <a:cs typeface="Arial"/>
                      </a:endParaRPr>
                    </a:p>
                  </a:txBody>
                  <a:tcPr marL="68580" marR="68580" marT="0" marB="0"/>
                </a:tc>
                <a:extLst>
                  <a:ext uri="{0D108BD9-81ED-4DB2-BD59-A6C34878D82A}">
                    <a16:rowId xmlns:a16="http://schemas.microsoft.com/office/drawing/2014/main" val="2631917254"/>
                  </a:ext>
                </a:extLst>
              </a:tr>
            </a:tbl>
          </a:graphicData>
        </a:graphic>
      </p:graphicFrame>
    </p:spTree>
    <p:extLst>
      <p:ext uri="{BB962C8B-B14F-4D97-AF65-F5344CB8AC3E}">
        <p14:creationId xmlns:p14="http://schemas.microsoft.com/office/powerpoint/2010/main" val="516162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90"/>
        <p:cNvGrpSpPr/>
        <p:nvPr/>
      </p:nvGrpSpPr>
      <p:grpSpPr>
        <a:xfrm>
          <a:off x="0" y="0"/>
          <a:ext cx="0" cy="0"/>
          <a:chOff x="0" y="0"/>
          <a:chExt cx="0" cy="0"/>
        </a:xfrm>
      </p:grpSpPr>
      <p:sp>
        <p:nvSpPr>
          <p:cNvPr id="27" name="Oval 26"/>
          <p:cNvSpPr/>
          <p:nvPr/>
        </p:nvSpPr>
        <p:spPr>
          <a:xfrm>
            <a:off x="3833802" y="3484684"/>
            <a:ext cx="731520" cy="700221"/>
          </a:xfrm>
          <a:prstGeom prst="ellipse">
            <a:avLst/>
          </a:prstGeom>
          <a:ln>
            <a:no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21" name="Rounded Rectangle 20"/>
          <p:cNvSpPr/>
          <p:nvPr/>
        </p:nvSpPr>
        <p:spPr>
          <a:xfrm>
            <a:off x="3638541" y="546823"/>
            <a:ext cx="3999338" cy="1226381"/>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 name="Oval 2"/>
          <p:cNvSpPr/>
          <p:nvPr/>
        </p:nvSpPr>
        <p:spPr>
          <a:xfrm>
            <a:off x="3700681" y="839606"/>
            <a:ext cx="731520" cy="731520"/>
          </a:xfrm>
          <a:prstGeom prst="ellipse">
            <a:avLst/>
          </a:prstGeom>
          <a:ln>
            <a:no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91" name="Google Shape;91;p17"/>
          <p:cNvSpPr txBox="1">
            <a:spLocks noGrp="1"/>
          </p:cNvSpPr>
          <p:nvPr>
            <p:ph type="title"/>
          </p:nvPr>
        </p:nvSpPr>
        <p:spPr>
          <a:xfrm>
            <a:off x="195625" y="40445"/>
            <a:ext cx="7068300" cy="396300"/>
          </a:xfrm>
          <a:prstGeom prst="rect">
            <a:avLst/>
          </a:prstGeom>
        </p:spPr>
        <p:txBody>
          <a:bodyPr spcFirstLastPara="1" wrap="square" lIns="0" tIns="0" rIns="0" bIns="0" anchor="b" anchorCtr="0">
            <a:noAutofit/>
          </a:bodyPr>
          <a:lstStyle/>
          <a:p>
            <a:pPr lvl="0"/>
            <a:r>
              <a:rPr lang="en-US" sz="2000" b="1" cap="none" dirty="0">
                <a:latin typeface="+mn-lt"/>
                <a:ea typeface="+mn-ea"/>
                <a:cs typeface="+mn-cs"/>
              </a:rPr>
              <a:t>Prison Admissions: </a:t>
            </a:r>
            <a:r>
              <a:rPr lang="en-GB" sz="2000" b="1" dirty="0"/>
              <a:t>2</a:t>
            </a:r>
            <a:r>
              <a:rPr lang="en-GB" sz="2000" b="1" cap="none" baseline="30000" dirty="0"/>
              <a:t>nd</a:t>
            </a:r>
            <a:r>
              <a:rPr lang="en-US" sz="2000" b="1" cap="none" dirty="0">
                <a:latin typeface="+mn-lt"/>
                <a:ea typeface="+mn-ea"/>
                <a:cs typeface="+mn-cs"/>
              </a:rPr>
              <a:t> Quarter 2026</a:t>
            </a:r>
          </a:p>
        </p:txBody>
      </p:sp>
      <p:grpSp>
        <p:nvGrpSpPr>
          <p:cNvPr id="13" name="Group 12"/>
          <p:cNvGrpSpPr/>
          <p:nvPr/>
        </p:nvGrpSpPr>
        <p:grpSpPr>
          <a:xfrm>
            <a:off x="799837" y="4552808"/>
            <a:ext cx="7867936" cy="304200"/>
            <a:chOff x="0" y="0"/>
            <a:chExt cx="7867936" cy="304200"/>
          </a:xfrm>
        </p:grpSpPr>
        <p:sp>
          <p:nvSpPr>
            <p:cNvPr id="14" name="Rounded Rectangle 13"/>
            <p:cNvSpPr/>
            <p:nvPr/>
          </p:nvSpPr>
          <p:spPr>
            <a:xfrm>
              <a:off x="0" y="0"/>
              <a:ext cx="7867936" cy="304200"/>
            </a:xfrm>
            <a:prstGeom prst="roundRect">
              <a:avLst/>
            </a:prstGeom>
            <a:solidFill>
              <a:srgbClr val="00B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Rounded Rectangle 4"/>
            <p:cNvSpPr txBox="1"/>
            <p:nvPr/>
          </p:nvSpPr>
          <p:spPr>
            <a:xfrm>
              <a:off x="14850" y="14850"/>
              <a:ext cx="7838236" cy="2745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defTabSz="577850">
                <a:lnSpc>
                  <a:spcPct val="90000"/>
                </a:lnSpc>
                <a:spcBef>
                  <a:spcPct val="0"/>
                </a:spcBef>
                <a:spcAft>
                  <a:spcPct val="35000"/>
                </a:spcAft>
              </a:pPr>
              <a:r>
                <a:rPr lang="en-ZW" sz="1200" dirty="0"/>
                <a:t>2</a:t>
              </a:r>
              <a:r>
                <a:rPr lang="en-ZW" sz="1200" baseline="30000" dirty="0"/>
                <a:t>ND</a:t>
              </a:r>
              <a:r>
                <a:rPr lang="en-ZW" sz="1200" dirty="0"/>
                <a:t> </a:t>
              </a:r>
              <a:r>
                <a:rPr lang="en-ZW" sz="1300" b="0" i="0" kern="1200" dirty="0"/>
                <a:t>QUARTER 2026 PRISON ADMISSIONS AND DISCHARGES STATISTICS</a:t>
              </a:r>
              <a:endParaRPr lang="en-ZW" sz="1300" kern="1200" dirty="0"/>
            </a:p>
          </p:txBody>
        </p:sp>
      </p:grpSp>
      <p:sp>
        <p:nvSpPr>
          <p:cNvPr id="5" name="Rounded Rectangle 4"/>
          <p:cNvSpPr/>
          <p:nvPr/>
        </p:nvSpPr>
        <p:spPr>
          <a:xfrm>
            <a:off x="4494341" y="550068"/>
            <a:ext cx="4118655" cy="1219909"/>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grpSp>
        <p:nvGrpSpPr>
          <p:cNvPr id="7" name="Group 6"/>
          <p:cNvGrpSpPr/>
          <p:nvPr/>
        </p:nvGrpSpPr>
        <p:grpSpPr>
          <a:xfrm>
            <a:off x="3638539" y="1914525"/>
            <a:ext cx="3947179" cy="1057617"/>
            <a:chOff x="3888578" y="1914525"/>
            <a:chExt cx="3861074" cy="1057617"/>
          </a:xfrm>
        </p:grpSpPr>
        <p:sp>
          <p:nvSpPr>
            <p:cNvPr id="23" name="Rounded Rectangle 22"/>
            <p:cNvSpPr/>
            <p:nvPr/>
          </p:nvSpPr>
          <p:spPr>
            <a:xfrm>
              <a:off x="3888578" y="1914525"/>
              <a:ext cx="3861074" cy="105761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4" name="Oval 23"/>
            <p:cNvSpPr/>
            <p:nvPr/>
          </p:nvSpPr>
          <p:spPr>
            <a:xfrm>
              <a:off x="3931440" y="2082122"/>
              <a:ext cx="731520" cy="731520"/>
            </a:xfrm>
            <a:prstGeom prst="ellipse">
              <a:avLst/>
            </a:prstGeom>
            <a:ln>
              <a:no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grpSp>
      <p:sp>
        <p:nvSpPr>
          <p:cNvPr id="16" name="Rounded Rectangle 15"/>
          <p:cNvSpPr/>
          <p:nvPr/>
        </p:nvSpPr>
        <p:spPr>
          <a:xfrm>
            <a:off x="4494341" y="1917752"/>
            <a:ext cx="4118652" cy="104724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6" name="TextBox 5"/>
          <p:cNvSpPr txBox="1"/>
          <p:nvPr/>
        </p:nvSpPr>
        <p:spPr>
          <a:xfrm>
            <a:off x="4788715" y="611627"/>
            <a:ext cx="3879058" cy="1015663"/>
          </a:xfrm>
          <a:prstGeom prst="rect">
            <a:avLst/>
          </a:prstGeom>
          <a:noFill/>
        </p:spPr>
        <p:txBody>
          <a:bodyPr wrap="square" rtlCol="0">
            <a:spAutoFit/>
          </a:bodyPr>
          <a:lstStyle/>
          <a:p>
            <a:r>
              <a:rPr lang="en-US" sz="2000" dirty="0"/>
              <a:t>A total of </a:t>
            </a:r>
            <a:r>
              <a:rPr lang="en-GB" dirty="0"/>
              <a:t>16,146 </a:t>
            </a:r>
            <a:r>
              <a:rPr lang="en-GB" sz="2000" dirty="0"/>
              <a:t>new prisoners were admitted during the 2</a:t>
            </a:r>
            <a:r>
              <a:rPr lang="en-GB" sz="2000" baseline="30000" dirty="0"/>
              <a:t>nd</a:t>
            </a:r>
            <a:r>
              <a:rPr lang="en-GB" sz="2000" dirty="0"/>
              <a:t> Quarter of 2026</a:t>
            </a:r>
            <a:endParaRPr lang="en-US" sz="2000" dirty="0"/>
          </a:p>
        </p:txBody>
      </p:sp>
      <p:sp>
        <p:nvSpPr>
          <p:cNvPr id="18" name="TextBox 17"/>
          <p:cNvSpPr txBox="1"/>
          <p:nvPr/>
        </p:nvSpPr>
        <p:spPr>
          <a:xfrm>
            <a:off x="4544875" y="2170058"/>
            <a:ext cx="3977629" cy="400110"/>
          </a:xfrm>
          <a:prstGeom prst="rect">
            <a:avLst/>
          </a:prstGeom>
          <a:noFill/>
        </p:spPr>
        <p:txBody>
          <a:bodyPr wrap="square" rtlCol="0">
            <a:spAutoFit/>
          </a:bodyPr>
          <a:lstStyle/>
          <a:p>
            <a:r>
              <a:rPr lang="en-US" sz="2000" dirty="0"/>
              <a:t>Male prisoners were </a:t>
            </a:r>
            <a:r>
              <a:rPr lang="en-GB" dirty="0"/>
              <a:t>14,913 (92.4%)</a:t>
            </a:r>
            <a:endParaRPr lang="en-US" sz="2000"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40" y="401011"/>
            <a:ext cx="3410814" cy="3410814"/>
          </a:xfrm>
          <a:prstGeom prst="rect">
            <a:avLst/>
          </a:prstGeom>
        </p:spPr>
      </p:pic>
      <p:grpSp>
        <p:nvGrpSpPr>
          <p:cNvPr id="29" name="Group 28"/>
          <p:cNvGrpSpPr/>
          <p:nvPr/>
        </p:nvGrpSpPr>
        <p:grpSpPr>
          <a:xfrm>
            <a:off x="3606439" y="3122159"/>
            <a:ext cx="3861074" cy="1057617"/>
            <a:chOff x="3888578" y="1914525"/>
            <a:chExt cx="3861074" cy="1057617"/>
          </a:xfrm>
        </p:grpSpPr>
        <p:sp>
          <p:nvSpPr>
            <p:cNvPr id="31" name="Rounded Rectangle 30"/>
            <p:cNvSpPr/>
            <p:nvPr/>
          </p:nvSpPr>
          <p:spPr>
            <a:xfrm>
              <a:off x="3888578" y="1914525"/>
              <a:ext cx="3861074" cy="105761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2" name="Oval 31"/>
            <p:cNvSpPr/>
            <p:nvPr/>
          </p:nvSpPr>
          <p:spPr>
            <a:xfrm>
              <a:off x="3931440" y="2082122"/>
              <a:ext cx="731520" cy="731520"/>
            </a:xfrm>
            <a:prstGeom prst="ellipse">
              <a:avLst/>
            </a:prstGeom>
            <a:ln>
              <a:no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grpSp>
      <p:sp>
        <p:nvSpPr>
          <p:cNvPr id="30" name="Rounded Rectangle 29"/>
          <p:cNvSpPr/>
          <p:nvPr/>
        </p:nvSpPr>
        <p:spPr>
          <a:xfrm>
            <a:off x="4494341" y="3125386"/>
            <a:ext cx="4118653" cy="104724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3" name="TextBox 32"/>
          <p:cNvSpPr txBox="1"/>
          <p:nvPr/>
        </p:nvSpPr>
        <p:spPr>
          <a:xfrm>
            <a:off x="4544875" y="3411715"/>
            <a:ext cx="4057659" cy="400110"/>
          </a:xfrm>
          <a:prstGeom prst="rect">
            <a:avLst/>
          </a:prstGeom>
          <a:noFill/>
        </p:spPr>
        <p:txBody>
          <a:bodyPr wrap="square" rtlCol="0">
            <a:spAutoFit/>
          </a:bodyPr>
          <a:lstStyle/>
          <a:p>
            <a:r>
              <a:rPr lang="en-US" sz="2000" dirty="0"/>
              <a:t>Female prisoners were</a:t>
            </a:r>
            <a:r>
              <a:rPr lang="en-GB" dirty="0"/>
              <a:t> 1,233 (7.6%) </a:t>
            </a:r>
            <a:endParaRPr lang="en-US" sz="2000" dirty="0"/>
          </a:p>
        </p:txBody>
      </p:sp>
      <p:sp>
        <p:nvSpPr>
          <p:cNvPr id="93" name="Google Shape;93;p17"/>
          <p:cNvSpPr txBox="1">
            <a:spLocks noGrp="1"/>
          </p:cNvSpPr>
          <p:nvPr>
            <p:ph type="sldNum" idx="12"/>
          </p:nvPr>
        </p:nvSpPr>
        <p:spPr>
          <a:xfrm>
            <a:off x="8064096" y="4508108"/>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9</a:t>
            </a:fld>
            <a:endParaRPr dirty="0"/>
          </a:p>
        </p:txBody>
      </p:sp>
    </p:spTree>
    <p:extLst>
      <p:ext uri="{BB962C8B-B14F-4D97-AF65-F5344CB8AC3E}">
        <p14:creationId xmlns:p14="http://schemas.microsoft.com/office/powerpoint/2010/main" val="2808197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2540" y="337930"/>
            <a:ext cx="7638972" cy="403784"/>
          </a:xfrm>
        </p:spPr>
        <p:txBody>
          <a:bodyPr/>
          <a:lstStyle/>
          <a:p>
            <a:r>
              <a:rPr lang="en-US" sz="2000" b="1" cap="none" dirty="0"/>
              <a:t>New Prison Admissions</a:t>
            </a:r>
            <a:r>
              <a:rPr lang="en-US" sz="2000" b="1" cap="none" dirty="0">
                <a:latin typeface="+mn-lt"/>
                <a:ea typeface="+mn-ea"/>
                <a:cs typeface="+mn-cs"/>
              </a:rPr>
              <a:t>: 1</a:t>
            </a:r>
            <a:r>
              <a:rPr lang="en-US" sz="2000" b="1" cap="none" baseline="30000" dirty="0">
                <a:latin typeface="+mn-lt"/>
                <a:ea typeface="+mn-ea"/>
                <a:cs typeface="+mn-cs"/>
              </a:rPr>
              <a:t>st</a:t>
            </a:r>
            <a:r>
              <a:rPr lang="en-US" sz="2000" b="1" cap="none" dirty="0">
                <a:latin typeface="+mn-lt"/>
                <a:ea typeface="+mn-ea"/>
                <a:cs typeface="+mn-cs"/>
              </a:rPr>
              <a:t> Quarter </a:t>
            </a:r>
            <a:r>
              <a:rPr lang="en-US" sz="2000" b="1" cap="none" dirty="0"/>
              <a:t>2026 and 2</a:t>
            </a:r>
            <a:r>
              <a:rPr lang="en-US" sz="2000" b="1" cap="none" baseline="30000" dirty="0"/>
              <a:t>nd </a:t>
            </a:r>
            <a:r>
              <a:rPr lang="en-US" sz="2000" b="1" cap="none" dirty="0"/>
              <a:t>Quarter 2026</a:t>
            </a:r>
            <a:endParaRPr lang="en-US" sz="2000" b="1" cap="none" dirty="0">
              <a:latin typeface="+mn-lt"/>
              <a:ea typeface="+mn-ea"/>
              <a:cs typeface="+mn-cs"/>
            </a:endParaRPr>
          </a:p>
        </p:txBody>
      </p:sp>
      <p:grpSp>
        <p:nvGrpSpPr>
          <p:cNvPr id="3" name="Group 2">
            <a:extLst>
              <a:ext uri="{FF2B5EF4-FFF2-40B4-BE49-F238E27FC236}">
                <a16:creationId xmlns:a16="http://schemas.microsoft.com/office/drawing/2014/main" id="{FC0B4AC9-1651-4CD9-B669-47120C164F24}"/>
              </a:ext>
            </a:extLst>
          </p:cNvPr>
          <p:cNvGrpSpPr/>
          <p:nvPr/>
        </p:nvGrpSpPr>
        <p:grpSpPr>
          <a:xfrm>
            <a:off x="4651735" y="1056344"/>
            <a:ext cx="4100168" cy="3941079"/>
            <a:chOff x="4667370" y="1337336"/>
            <a:chExt cx="4100168" cy="3941079"/>
          </a:xfrm>
        </p:grpSpPr>
        <p:sp>
          <p:nvSpPr>
            <p:cNvPr id="15" name="Rounded Rectangle 14"/>
            <p:cNvSpPr/>
            <p:nvPr/>
          </p:nvSpPr>
          <p:spPr>
            <a:xfrm>
              <a:off x="4667370" y="1337336"/>
              <a:ext cx="4100168" cy="3341023"/>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4840340" y="1554319"/>
              <a:ext cx="3876260" cy="3724096"/>
            </a:xfrm>
            <a:prstGeom prst="rect">
              <a:avLst/>
            </a:prstGeom>
            <a:noFill/>
          </p:spPr>
          <p:txBody>
            <a:bodyPr wrap="square" rtlCol="0">
              <a:spAutoFit/>
            </a:bodyPr>
            <a:lstStyle/>
            <a:p>
              <a:pPr marL="457200" indent="-457200">
                <a:buFont typeface="+mj-lt"/>
                <a:buAutoNum type="alphaLcParenR"/>
              </a:pPr>
              <a:r>
                <a:rPr lang="en-US" sz="2000" dirty="0"/>
                <a:t>The new prison admissions decreased from </a:t>
              </a:r>
              <a:r>
                <a:rPr lang="en-GB" sz="2000" dirty="0"/>
                <a:t>17,391 in Q1 of 2026</a:t>
              </a:r>
              <a:r>
                <a:rPr lang="en-US" sz="2000" dirty="0"/>
                <a:t> to </a:t>
              </a:r>
              <a:r>
                <a:rPr lang="en-GB" sz="2000" dirty="0"/>
                <a:t>16,146</a:t>
              </a:r>
              <a:r>
                <a:rPr lang="en-US" sz="2000" dirty="0"/>
                <a:t> </a:t>
              </a:r>
              <a:r>
                <a:rPr lang="en-GB" sz="2000" dirty="0"/>
                <a:t>in Q2 of 2026.</a:t>
              </a:r>
              <a:endParaRPr lang="en-US" sz="2000" dirty="0"/>
            </a:p>
            <a:p>
              <a:pPr marL="457200" indent="-457200">
                <a:buFont typeface="+mj-lt"/>
                <a:buAutoNum type="alphaLcParenR"/>
              </a:pPr>
              <a:r>
                <a:rPr lang="en-US" sz="2000" dirty="0"/>
                <a:t>The new male prisoner population decreased from 16,056 to 14,913 and the population of new female prisoners decreased slightly from 1,335 to 1,233.</a:t>
              </a:r>
            </a:p>
            <a:p>
              <a:endParaRPr lang="en-US" dirty="0"/>
            </a:p>
            <a:p>
              <a:endParaRPr lang="en-US" dirty="0"/>
            </a:p>
          </p:txBody>
        </p:sp>
      </p:grpSp>
      <p:sp>
        <p:nvSpPr>
          <p:cNvPr id="14" name="Rounded Rectangle 13"/>
          <p:cNvSpPr/>
          <p:nvPr/>
        </p:nvSpPr>
        <p:spPr>
          <a:xfrm>
            <a:off x="245139" y="1056344"/>
            <a:ext cx="4326861" cy="3391613"/>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0B3D6D3C-A9AC-47CE-ADF2-84304F9D2F73}"/>
              </a:ext>
            </a:extLst>
          </p:cNvPr>
          <p:cNvGrpSpPr/>
          <p:nvPr/>
        </p:nvGrpSpPr>
        <p:grpSpPr>
          <a:xfrm>
            <a:off x="488390" y="4711997"/>
            <a:ext cx="8350810" cy="304200"/>
            <a:chOff x="0" y="0"/>
            <a:chExt cx="7867936" cy="304200"/>
          </a:xfrm>
        </p:grpSpPr>
        <p:sp>
          <p:nvSpPr>
            <p:cNvPr id="12" name="Rounded Rectangle 13">
              <a:extLst>
                <a:ext uri="{FF2B5EF4-FFF2-40B4-BE49-F238E27FC236}">
                  <a16:creationId xmlns:a16="http://schemas.microsoft.com/office/drawing/2014/main" id="{5876F5DE-4BF6-44F1-9B1A-6D936EA46986}"/>
                </a:ext>
              </a:extLst>
            </p:cNvPr>
            <p:cNvSpPr/>
            <p:nvPr/>
          </p:nvSpPr>
          <p:spPr>
            <a:xfrm>
              <a:off x="0" y="0"/>
              <a:ext cx="7867936" cy="304200"/>
            </a:xfrm>
            <a:prstGeom prst="roundRect">
              <a:avLst/>
            </a:prstGeom>
            <a:solidFill>
              <a:srgbClr val="00B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Rounded Rectangle 4">
              <a:extLst>
                <a:ext uri="{FF2B5EF4-FFF2-40B4-BE49-F238E27FC236}">
                  <a16:creationId xmlns:a16="http://schemas.microsoft.com/office/drawing/2014/main" id="{6BCE8855-6A8F-42F5-9B49-CC01903D6277}"/>
                </a:ext>
              </a:extLst>
            </p:cNvPr>
            <p:cNvSpPr txBox="1"/>
            <p:nvPr/>
          </p:nvSpPr>
          <p:spPr>
            <a:xfrm>
              <a:off x="14850" y="14850"/>
              <a:ext cx="7838236" cy="2745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defTabSz="577850">
                <a:lnSpc>
                  <a:spcPct val="90000"/>
                </a:lnSpc>
                <a:spcBef>
                  <a:spcPct val="0"/>
                </a:spcBef>
                <a:spcAft>
                  <a:spcPct val="35000"/>
                </a:spcAft>
              </a:pPr>
              <a:r>
                <a:rPr lang="en-ZW" sz="1200" dirty="0"/>
                <a:t>2</a:t>
              </a:r>
              <a:r>
                <a:rPr lang="en-ZW" sz="1200" baseline="30000" dirty="0"/>
                <a:t>ND</a:t>
              </a:r>
              <a:r>
                <a:rPr lang="en-ZW" sz="1300" dirty="0"/>
                <a:t> </a:t>
              </a:r>
              <a:r>
                <a:rPr lang="en-ZW" sz="1300" b="0" i="0" kern="1200" dirty="0"/>
                <a:t>QUARTER 2026 PRISON ADMISSIONS AND DISCHARGES STATISTICS</a:t>
              </a:r>
              <a:endParaRPr lang="en-ZW" sz="1300" kern="1200" dirty="0"/>
            </a:p>
          </p:txBody>
        </p:sp>
      </p:grpSp>
      <p:sp>
        <p:nvSpPr>
          <p:cNvPr id="4" name="Slide Number Placeholder 3"/>
          <p:cNvSpPr>
            <a:spLocks noGrp="1"/>
          </p:cNvSpPr>
          <p:nvPr>
            <p:ph type="sldNum" idx="12"/>
          </p:nvPr>
        </p:nvSpPr>
        <p:spPr>
          <a:xfrm>
            <a:off x="8152265" y="4667297"/>
            <a:ext cx="548700" cy="393600"/>
          </a:xfrm>
        </p:spPr>
        <p:txBody>
          <a:bodyPr/>
          <a:lstStyle/>
          <a:p>
            <a:pPr marL="0" lvl="0" indent="0" algn="r" rtl="0">
              <a:spcBef>
                <a:spcPts val="0"/>
              </a:spcBef>
              <a:spcAft>
                <a:spcPts val="0"/>
              </a:spcAft>
              <a:buNone/>
            </a:pPr>
            <a:fld id="{00000000-1234-1234-1234-123412341234}" type="slidenum">
              <a:rPr lang="en" smtClean="0"/>
              <a:t>10</a:t>
            </a:fld>
            <a:endParaRPr lang="en" dirty="0"/>
          </a:p>
        </p:txBody>
      </p:sp>
      <p:pic>
        <p:nvPicPr>
          <p:cNvPr id="5" name="Picture 4">
            <a:extLst>
              <a:ext uri="{FF2B5EF4-FFF2-40B4-BE49-F238E27FC236}">
                <a16:creationId xmlns:a16="http://schemas.microsoft.com/office/drawing/2014/main" id="{3A2F24BE-3BC8-4436-A24C-FD8F9F813412}"/>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111933" y="1060935"/>
            <a:ext cx="4413449" cy="3628712"/>
          </a:xfrm>
          <a:prstGeom prst="rect">
            <a:avLst/>
          </a:prstGeom>
        </p:spPr>
      </p:pic>
    </p:spTree>
    <p:extLst>
      <p:ext uri="{BB962C8B-B14F-4D97-AF65-F5344CB8AC3E}">
        <p14:creationId xmlns:p14="http://schemas.microsoft.com/office/powerpoint/2010/main" val="3437083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90"/>
        <p:cNvGrpSpPr/>
        <p:nvPr/>
      </p:nvGrpSpPr>
      <p:grpSpPr>
        <a:xfrm>
          <a:off x="0" y="0"/>
          <a:ext cx="0" cy="0"/>
          <a:chOff x="0" y="0"/>
          <a:chExt cx="0" cy="0"/>
        </a:xfrm>
      </p:grpSpPr>
      <p:sp>
        <p:nvSpPr>
          <p:cNvPr id="39" name="Rounded Rectangle 38"/>
          <p:cNvSpPr/>
          <p:nvPr/>
        </p:nvSpPr>
        <p:spPr>
          <a:xfrm>
            <a:off x="3821592" y="3278664"/>
            <a:ext cx="3967981" cy="1040326"/>
          </a:xfrm>
          <a:prstGeom prst="roundRect">
            <a:avLst/>
          </a:prstGeom>
          <a:no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8" name="Rounded Rectangle 37"/>
          <p:cNvSpPr/>
          <p:nvPr/>
        </p:nvSpPr>
        <p:spPr>
          <a:xfrm>
            <a:off x="3838700" y="2025399"/>
            <a:ext cx="3967981" cy="1040326"/>
          </a:xfrm>
          <a:prstGeom prst="roundRect">
            <a:avLst/>
          </a:prstGeom>
          <a:no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 name="Oval 2"/>
          <p:cNvSpPr/>
          <p:nvPr/>
        </p:nvSpPr>
        <p:spPr>
          <a:xfrm>
            <a:off x="3729033" y="839606"/>
            <a:ext cx="731520" cy="731520"/>
          </a:xfrm>
          <a:prstGeom prst="ellipse">
            <a:avLst/>
          </a:prstGeom>
          <a:ln>
            <a:no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91" name="Google Shape;91;p17"/>
          <p:cNvSpPr txBox="1">
            <a:spLocks noGrp="1"/>
          </p:cNvSpPr>
          <p:nvPr>
            <p:ph type="title"/>
          </p:nvPr>
        </p:nvSpPr>
        <p:spPr>
          <a:xfrm>
            <a:off x="561134" y="128247"/>
            <a:ext cx="7068300" cy="396300"/>
          </a:xfrm>
          <a:prstGeom prst="rect">
            <a:avLst/>
          </a:prstGeom>
        </p:spPr>
        <p:txBody>
          <a:bodyPr spcFirstLastPara="1" wrap="square" lIns="0" tIns="0" rIns="0" bIns="0" anchor="b" anchorCtr="0">
            <a:noAutofit/>
          </a:bodyPr>
          <a:lstStyle/>
          <a:p>
            <a:pPr marL="0" lvl="0" indent="0" rtl="0">
              <a:spcBef>
                <a:spcPts val="0"/>
              </a:spcBef>
              <a:spcAft>
                <a:spcPts val="0"/>
              </a:spcAft>
              <a:buNone/>
            </a:pPr>
            <a:r>
              <a:rPr lang="en-US" sz="2000" b="1" cap="none" dirty="0"/>
              <a:t>P</a:t>
            </a:r>
            <a:r>
              <a:rPr lang="en" sz="2000" b="1" cap="none" dirty="0"/>
              <a:t>rison Admissions (</a:t>
            </a:r>
            <a:r>
              <a:rPr lang="en-ZW" sz="2000" b="1" cap="none" dirty="0"/>
              <a:t>Continued)</a:t>
            </a:r>
            <a:endParaRPr sz="2000" b="1" cap="none" dirty="0"/>
          </a:p>
        </p:txBody>
      </p:sp>
      <p:grpSp>
        <p:nvGrpSpPr>
          <p:cNvPr id="13" name="Group 12"/>
          <p:cNvGrpSpPr/>
          <p:nvPr/>
        </p:nvGrpSpPr>
        <p:grpSpPr>
          <a:xfrm>
            <a:off x="480565" y="4644402"/>
            <a:ext cx="8361151" cy="304200"/>
            <a:chOff x="0" y="0"/>
            <a:chExt cx="7867936" cy="304200"/>
          </a:xfrm>
        </p:grpSpPr>
        <p:sp>
          <p:nvSpPr>
            <p:cNvPr id="14" name="Rounded Rectangle 13"/>
            <p:cNvSpPr/>
            <p:nvPr/>
          </p:nvSpPr>
          <p:spPr>
            <a:xfrm>
              <a:off x="0" y="0"/>
              <a:ext cx="7867936" cy="304200"/>
            </a:xfrm>
            <a:prstGeom prst="roundRect">
              <a:avLst/>
            </a:prstGeom>
            <a:solidFill>
              <a:srgbClr val="00B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Rounded Rectangle 4"/>
            <p:cNvSpPr txBox="1"/>
            <p:nvPr/>
          </p:nvSpPr>
          <p:spPr>
            <a:xfrm>
              <a:off x="14850" y="14850"/>
              <a:ext cx="7838236" cy="2745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defTabSz="577850">
                <a:lnSpc>
                  <a:spcPct val="90000"/>
                </a:lnSpc>
                <a:spcBef>
                  <a:spcPct val="0"/>
                </a:spcBef>
                <a:spcAft>
                  <a:spcPct val="35000"/>
                </a:spcAft>
              </a:pPr>
              <a:r>
                <a:rPr lang="en-ZW" sz="1200" dirty="0"/>
                <a:t>2</a:t>
              </a:r>
              <a:r>
                <a:rPr lang="en-ZW" sz="1200" baseline="30000" dirty="0"/>
                <a:t>ND</a:t>
              </a:r>
              <a:r>
                <a:rPr lang="en-ZW" sz="1200" dirty="0"/>
                <a:t> </a:t>
              </a:r>
              <a:r>
                <a:rPr lang="en-ZW" sz="1300" b="0" i="0" kern="1200" dirty="0"/>
                <a:t>QUARTER 2026 PRISON ADMISSIONS AND DISCHARGES STATISTICS</a:t>
              </a:r>
              <a:endParaRPr lang="en-ZW" sz="1300" kern="1200" dirty="0"/>
            </a:p>
          </p:txBody>
        </p:sp>
      </p:grpSp>
      <p:sp>
        <p:nvSpPr>
          <p:cNvPr id="4" name="Rounded Rectangle 3"/>
          <p:cNvSpPr/>
          <p:nvPr/>
        </p:nvSpPr>
        <p:spPr>
          <a:xfrm>
            <a:off x="545805" y="761383"/>
            <a:ext cx="8121967" cy="107903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9" name="TextBox 8"/>
          <p:cNvSpPr txBox="1"/>
          <p:nvPr/>
        </p:nvSpPr>
        <p:spPr>
          <a:xfrm>
            <a:off x="799837" y="824756"/>
            <a:ext cx="8041880" cy="707886"/>
          </a:xfrm>
          <a:prstGeom prst="rect">
            <a:avLst/>
          </a:prstGeom>
          <a:noFill/>
          <a:ln>
            <a:noFill/>
          </a:ln>
        </p:spPr>
        <p:txBody>
          <a:bodyPr wrap="square" rtlCol="0">
            <a:spAutoFit/>
          </a:bodyPr>
          <a:lstStyle/>
          <a:p>
            <a:r>
              <a:rPr lang="en-US" sz="2000" dirty="0"/>
              <a:t>Among the </a:t>
            </a:r>
            <a:r>
              <a:rPr lang="en-GB" sz="2000" dirty="0"/>
              <a:t>16,146</a:t>
            </a:r>
            <a:r>
              <a:rPr lang="en-US" sz="2000" dirty="0"/>
              <a:t> new prisoners admitted, 12,281 (76.0%) were admitted as unsentenced prisoners and 3,868 (24. 0%) had a sentence.</a:t>
            </a:r>
          </a:p>
        </p:txBody>
      </p:sp>
      <p:sp>
        <p:nvSpPr>
          <p:cNvPr id="10" name="Rounded Rectangle 9"/>
          <p:cNvSpPr/>
          <p:nvPr/>
        </p:nvSpPr>
        <p:spPr>
          <a:xfrm>
            <a:off x="4720856" y="2021721"/>
            <a:ext cx="3967981" cy="104032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1" name="TextBox 10"/>
          <p:cNvSpPr txBox="1"/>
          <p:nvPr/>
        </p:nvSpPr>
        <p:spPr>
          <a:xfrm>
            <a:off x="4848448" y="2031384"/>
            <a:ext cx="3732278" cy="1200329"/>
          </a:xfrm>
          <a:prstGeom prst="rect">
            <a:avLst/>
          </a:prstGeom>
          <a:noFill/>
        </p:spPr>
        <p:txBody>
          <a:bodyPr wrap="square" rtlCol="0">
            <a:spAutoFit/>
          </a:bodyPr>
          <a:lstStyle/>
          <a:p>
            <a:pPr>
              <a:lnSpc>
                <a:spcPct val="150000"/>
              </a:lnSpc>
            </a:pPr>
            <a:r>
              <a:rPr lang="en-US" sz="1800" dirty="0"/>
              <a:t>11,322 (75.9%) were unsentenced</a:t>
            </a:r>
          </a:p>
          <a:p>
            <a:pPr>
              <a:lnSpc>
                <a:spcPct val="150000"/>
              </a:lnSpc>
            </a:pPr>
            <a:r>
              <a:rPr lang="en-US" sz="1800" dirty="0"/>
              <a:t>  3,594 (24.1%) were sentenced.</a:t>
            </a:r>
          </a:p>
          <a:p>
            <a:r>
              <a:rPr lang="en-US" dirty="0"/>
              <a:t> </a:t>
            </a:r>
          </a:p>
        </p:txBody>
      </p:sp>
      <p:sp>
        <p:nvSpPr>
          <p:cNvPr id="28" name="Rounded Rectangle 27"/>
          <p:cNvSpPr/>
          <p:nvPr/>
        </p:nvSpPr>
        <p:spPr>
          <a:xfrm>
            <a:off x="4720856" y="3278664"/>
            <a:ext cx="3967981" cy="104032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4" name="TextBox 33"/>
          <p:cNvSpPr txBox="1"/>
          <p:nvPr/>
        </p:nvSpPr>
        <p:spPr>
          <a:xfrm>
            <a:off x="4848449" y="3238041"/>
            <a:ext cx="3773284" cy="1200329"/>
          </a:xfrm>
          <a:prstGeom prst="rect">
            <a:avLst/>
          </a:prstGeom>
          <a:noFill/>
        </p:spPr>
        <p:txBody>
          <a:bodyPr wrap="square" rtlCol="0">
            <a:spAutoFit/>
          </a:bodyPr>
          <a:lstStyle/>
          <a:p>
            <a:pPr>
              <a:lnSpc>
                <a:spcPct val="150000"/>
              </a:lnSpc>
            </a:pPr>
            <a:r>
              <a:rPr lang="en-US" sz="1800" dirty="0"/>
              <a:t>959 (</a:t>
            </a:r>
            <a:r>
              <a:rPr lang="en-US" dirty="0"/>
              <a:t>77</a:t>
            </a:r>
            <a:r>
              <a:rPr lang="en-US" sz="1800" dirty="0"/>
              <a:t>.8%) were unsentenced</a:t>
            </a:r>
          </a:p>
          <a:p>
            <a:pPr>
              <a:lnSpc>
                <a:spcPct val="150000"/>
              </a:lnSpc>
            </a:pPr>
            <a:r>
              <a:rPr lang="en-US" sz="1800" dirty="0"/>
              <a:t>274 (</a:t>
            </a:r>
            <a:r>
              <a:rPr lang="en-US" dirty="0"/>
              <a:t>22</a:t>
            </a:r>
            <a:r>
              <a:rPr lang="en-US" sz="1800" dirty="0"/>
              <a:t>.2%) were sentenced.</a:t>
            </a:r>
          </a:p>
          <a:p>
            <a:r>
              <a:rPr lang="en-US" dirty="0"/>
              <a:t> </a:t>
            </a:r>
          </a:p>
        </p:txBody>
      </p:sp>
      <p:pic>
        <p:nvPicPr>
          <p:cNvPr id="35" name="Picture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593" y="1820807"/>
            <a:ext cx="2776644" cy="2776644"/>
          </a:xfrm>
          <a:prstGeom prst="rect">
            <a:avLst/>
          </a:prstGeom>
        </p:spPr>
      </p:pic>
      <p:pic>
        <p:nvPicPr>
          <p:cNvPr id="36" name="Picture 35"/>
          <p:cNvPicPr>
            <a:picLocks noChangeAspect="1" noChangeArrowheads="1"/>
          </p:cNvPicPr>
          <p:nvPr/>
        </p:nvPicPr>
        <p:blipFill rotWithShape="1">
          <a:blip r:embed="rId4">
            <a:extLst>
              <a:ext uri="{28A0092B-C50C-407E-A947-70E740481C1C}">
                <a14:useLocalDpi xmlns:a14="http://schemas.microsoft.com/office/drawing/2010/main" val="0"/>
              </a:ext>
            </a:extLst>
          </a:blip>
          <a:srcRect l="9607" t="7781" r="73049" b="15562"/>
          <a:stretch/>
        </p:blipFill>
        <p:spPr bwMode="auto">
          <a:xfrm>
            <a:off x="3937934" y="2081000"/>
            <a:ext cx="683686" cy="93261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p:cNvPicPr>
            <a:picLocks noChangeAspect="1" noChangeArrowheads="1"/>
          </p:cNvPicPr>
          <p:nvPr/>
        </p:nvPicPr>
        <p:blipFill rotWithShape="1">
          <a:blip r:embed="rId5">
            <a:extLst>
              <a:ext uri="{28A0092B-C50C-407E-A947-70E740481C1C}">
                <a14:useLocalDpi xmlns:a14="http://schemas.microsoft.com/office/drawing/2010/main" val="0"/>
              </a:ext>
            </a:extLst>
          </a:blip>
          <a:srcRect l="10164" t="15049" r="73136" b="19863"/>
          <a:stretch/>
        </p:blipFill>
        <p:spPr bwMode="auto">
          <a:xfrm>
            <a:off x="3906270" y="3349248"/>
            <a:ext cx="747482" cy="899158"/>
          </a:xfrm>
          <a:prstGeom prst="rect">
            <a:avLst/>
          </a:prstGeom>
          <a:noFill/>
          <a:extLst>
            <a:ext uri="{909E8E84-426E-40DD-AFC4-6F175D3DCCD1}">
              <a14:hiddenFill xmlns:a14="http://schemas.microsoft.com/office/drawing/2010/main">
                <a:solidFill>
                  <a:srgbClr val="FFFFFF"/>
                </a:solidFill>
              </a14:hiddenFill>
            </a:ext>
          </a:extLst>
        </p:spPr>
      </p:pic>
      <p:sp>
        <p:nvSpPr>
          <p:cNvPr id="93" name="Google Shape;93;p17"/>
          <p:cNvSpPr txBox="1">
            <a:spLocks noGrp="1"/>
          </p:cNvSpPr>
          <p:nvPr>
            <p:ph type="sldNum" idx="12"/>
          </p:nvPr>
        </p:nvSpPr>
        <p:spPr>
          <a:xfrm>
            <a:off x="8162063" y="45974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11</a:t>
            </a:fld>
            <a:endParaRPr dirty="0"/>
          </a:p>
        </p:txBody>
      </p:sp>
    </p:spTree>
    <p:extLst>
      <p:ext uri="{BB962C8B-B14F-4D97-AF65-F5344CB8AC3E}">
        <p14:creationId xmlns:p14="http://schemas.microsoft.com/office/powerpoint/2010/main" val="989737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90"/>
        <p:cNvGrpSpPr/>
        <p:nvPr/>
      </p:nvGrpSpPr>
      <p:grpSpPr>
        <a:xfrm>
          <a:off x="0" y="0"/>
          <a:ext cx="0" cy="0"/>
          <a:chOff x="0" y="0"/>
          <a:chExt cx="0" cy="0"/>
        </a:xfrm>
      </p:grpSpPr>
      <p:sp>
        <p:nvSpPr>
          <p:cNvPr id="39" name="Rounded Rectangle 38"/>
          <p:cNvSpPr/>
          <p:nvPr/>
        </p:nvSpPr>
        <p:spPr>
          <a:xfrm>
            <a:off x="3821592" y="3278664"/>
            <a:ext cx="3967981" cy="1040326"/>
          </a:xfrm>
          <a:prstGeom prst="roundRect">
            <a:avLst/>
          </a:prstGeom>
          <a:no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8" name="Rounded Rectangle 37"/>
          <p:cNvSpPr/>
          <p:nvPr/>
        </p:nvSpPr>
        <p:spPr>
          <a:xfrm>
            <a:off x="3838700" y="2025399"/>
            <a:ext cx="3967981" cy="1040326"/>
          </a:xfrm>
          <a:prstGeom prst="roundRect">
            <a:avLst/>
          </a:prstGeom>
          <a:no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 name="Oval 2"/>
          <p:cNvSpPr/>
          <p:nvPr/>
        </p:nvSpPr>
        <p:spPr>
          <a:xfrm>
            <a:off x="3729033" y="839606"/>
            <a:ext cx="731520" cy="731520"/>
          </a:xfrm>
          <a:prstGeom prst="ellipse">
            <a:avLst/>
          </a:prstGeom>
          <a:ln>
            <a:no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91" name="Google Shape;91;p17"/>
          <p:cNvSpPr txBox="1">
            <a:spLocks noGrp="1"/>
          </p:cNvSpPr>
          <p:nvPr>
            <p:ph type="title"/>
          </p:nvPr>
        </p:nvSpPr>
        <p:spPr>
          <a:xfrm>
            <a:off x="545805" y="135247"/>
            <a:ext cx="7068300" cy="396300"/>
          </a:xfrm>
          <a:prstGeom prst="rect">
            <a:avLst/>
          </a:prstGeom>
        </p:spPr>
        <p:txBody>
          <a:bodyPr spcFirstLastPara="1" wrap="square" lIns="0" tIns="0" rIns="0" bIns="0" anchor="b" anchorCtr="0">
            <a:noAutofit/>
          </a:bodyPr>
          <a:lstStyle/>
          <a:p>
            <a:pPr marL="0" lvl="0" indent="0" rtl="0">
              <a:spcBef>
                <a:spcPts val="0"/>
              </a:spcBef>
              <a:spcAft>
                <a:spcPts val="0"/>
              </a:spcAft>
              <a:buNone/>
            </a:pPr>
            <a:r>
              <a:rPr lang="en-US" b="1" cap="none" dirty="0"/>
              <a:t>P</a:t>
            </a:r>
            <a:r>
              <a:rPr lang="en" b="1" cap="none" dirty="0"/>
              <a:t>rison Discharges</a:t>
            </a:r>
            <a:endParaRPr b="1" cap="none" dirty="0"/>
          </a:p>
        </p:txBody>
      </p:sp>
      <p:grpSp>
        <p:nvGrpSpPr>
          <p:cNvPr id="13" name="Group 12"/>
          <p:cNvGrpSpPr/>
          <p:nvPr/>
        </p:nvGrpSpPr>
        <p:grpSpPr>
          <a:xfrm>
            <a:off x="623067" y="4604130"/>
            <a:ext cx="8121968" cy="304200"/>
            <a:chOff x="0" y="0"/>
            <a:chExt cx="7867936" cy="304200"/>
          </a:xfrm>
        </p:grpSpPr>
        <p:sp>
          <p:nvSpPr>
            <p:cNvPr id="14" name="Rounded Rectangle 13"/>
            <p:cNvSpPr/>
            <p:nvPr/>
          </p:nvSpPr>
          <p:spPr>
            <a:xfrm>
              <a:off x="0" y="0"/>
              <a:ext cx="7867936" cy="304200"/>
            </a:xfrm>
            <a:prstGeom prst="roundRect">
              <a:avLst/>
            </a:prstGeom>
            <a:solidFill>
              <a:srgbClr val="00B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Rounded Rectangle 4"/>
            <p:cNvSpPr txBox="1"/>
            <p:nvPr/>
          </p:nvSpPr>
          <p:spPr>
            <a:xfrm>
              <a:off x="14850" y="14850"/>
              <a:ext cx="7838236" cy="2745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defTabSz="577850">
                <a:lnSpc>
                  <a:spcPct val="90000"/>
                </a:lnSpc>
                <a:spcBef>
                  <a:spcPct val="0"/>
                </a:spcBef>
                <a:spcAft>
                  <a:spcPct val="35000"/>
                </a:spcAft>
              </a:pPr>
              <a:r>
                <a:rPr lang="en-ZW" sz="1200" dirty="0"/>
                <a:t>2</a:t>
              </a:r>
              <a:r>
                <a:rPr lang="en-ZW" sz="1200" baseline="30000" dirty="0"/>
                <a:t>ND</a:t>
              </a:r>
              <a:r>
                <a:rPr lang="en-ZW" sz="1200" dirty="0"/>
                <a:t> </a:t>
              </a:r>
              <a:r>
                <a:rPr lang="en-ZW" sz="1300" b="0" i="0" kern="1200" dirty="0"/>
                <a:t>QUARTER 2026 PRISON ADMISSIONS AND DISCHARGES STATISTICS</a:t>
              </a:r>
              <a:endParaRPr lang="en-ZW" sz="1300" kern="1200" dirty="0"/>
            </a:p>
          </p:txBody>
        </p:sp>
      </p:grpSp>
      <p:sp>
        <p:nvSpPr>
          <p:cNvPr id="4" name="Rounded Rectangle 3"/>
          <p:cNvSpPr/>
          <p:nvPr/>
        </p:nvSpPr>
        <p:spPr>
          <a:xfrm>
            <a:off x="592768" y="793069"/>
            <a:ext cx="8121967" cy="89437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9" name="TextBox 8"/>
          <p:cNvSpPr txBox="1"/>
          <p:nvPr/>
        </p:nvSpPr>
        <p:spPr>
          <a:xfrm>
            <a:off x="799837" y="824756"/>
            <a:ext cx="7780889" cy="830997"/>
          </a:xfrm>
          <a:prstGeom prst="rect">
            <a:avLst/>
          </a:prstGeom>
          <a:noFill/>
          <a:ln>
            <a:noFill/>
          </a:ln>
        </p:spPr>
        <p:txBody>
          <a:bodyPr wrap="square" rtlCol="0">
            <a:spAutoFit/>
          </a:bodyPr>
          <a:lstStyle/>
          <a:p>
            <a:r>
              <a:rPr lang="en-GB" sz="2400" dirty="0"/>
              <a:t>A total of 14,133 prisoners were discharged from prison during the 2nd Quarter of 2026</a:t>
            </a:r>
            <a:endParaRPr lang="en-US" sz="2400" dirty="0"/>
          </a:p>
        </p:txBody>
      </p:sp>
      <p:sp>
        <p:nvSpPr>
          <p:cNvPr id="10" name="Rounded Rectangle 9"/>
          <p:cNvSpPr/>
          <p:nvPr/>
        </p:nvSpPr>
        <p:spPr>
          <a:xfrm>
            <a:off x="4720856" y="2021721"/>
            <a:ext cx="3967981" cy="104032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1" name="TextBox 10"/>
          <p:cNvSpPr txBox="1"/>
          <p:nvPr/>
        </p:nvSpPr>
        <p:spPr>
          <a:xfrm>
            <a:off x="4977272" y="2107925"/>
            <a:ext cx="3868747" cy="923330"/>
          </a:xfrm>
          <a:prstGeom prst="rect">
            <a:avLst/>
          </a:prstGeom>
          <a:noFill/>
        </p:spPr>
        <p:txBody>
          <a:bodyPr wrap="square" rtlCol="0">
            <a:spAutoFit/>
          </a:bodyPr>
          <a:lstStyle/>
          <a:p>
            <a:pPr>
              <a:lnSpc>
                <a:spcPct val="150000"/>
              </a:lnSpc>
            </a:pPr>
            <a:r>
              <a:rPr lang="en-GB" sz="2400" dirty="0"/>
              <a:t>12,984 (91.9%) </a:t>
            </a:r>
            <a:r>
              <a:rPr lang="en-US" sz="2400" dirty="0"/>
              <a:t>were male</a:t>
            </a:r>
          </a:p>
          <a:p>
            <a:r>
              <a:rPr lang="en-US" dirty="0"/>
              <a:t> </a:t>
            </a:r>
          </a:p>
        </p:txBody>
      </p:sp>
      <p:sp>
        <p:nvSpPr>
          <p:cNvPr id="28" name="Rounded Rectangle 27"/>
          <p:cNvSpPr/>
          <p:nvPr/>
        </p:nvSpPr>
        <p:spPr>
          <a:xfrm>
            <a:off x="4720856" y="3278664"/>
            <a:ext cx="3967981" cy="104032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4" name="TextBox 33"/>
          <p:cNvSpPr txBox="1"/>
          <p:nvPr/>
        </p:nvSpPr>
        <p:spPr>
          <a:xfrm>
            <a:off x="5072735" y="3359101"/>
            <a:ext cx="3773284" cy="1200329"/>
          </a:xfrm>
          <a:prstGeom prst="rect">
            <a:avLst/>
          </a:prstGeom>
          <a:noFill/>
        </p:spPr>
        <p:txBody>
          <a:bodyPr wrap="square" rtlCol="0">
            <a:spAutoFit/>
          </a:bodyPr>
          <a:lstStyle/>
          <a:p>
            <a:pPr>
              <a:lnSpc>
                <a:spcPct val="150000"/>
              </a:lnSpc>
            </a:pPr>
            <a:r>
              <a:rPr lang="en-GB" sz="2400" dirty="0"/>
              <a:t>1,149 (8.1%) </a:t>
            </a:r>
            <a:r>
              <a:rPr lang="en-US" sz="2400" dirty="0"/>
              <a:t>were female</a:t>
            </a:r>
          </a:p>
          <a:p>
            <a:r>
              <a:rPr lang="en-US" sz="1800" dirty="0"/>
              <a:t> </a:t>
            </a:r>
          </a:p>
          <a:p>
            <a:r>
              <a:rPr lang="en-US" dirty="0"/>
              <a:t> </a:t>
            </a:r>
          </a:p>
        </p:txBody>
      </p:sp>
      <p:pic>
        <p:nvPicPr>
          <p:cNvPr id="36" name="Picture 35"/>
          <p:cNvPicPr>
            <a:picLocks noChangeAspect="1" noChangeArrowheads="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9607" t="7781" r="73049" b="15562"/>
          <a:stretch/>
        </p:blipFill>
        <p:spPr bwMode="auto">
          <a:xfrm>
            <a:off x="3937934" y="2081000"/>
            <a:ext cx="683686" cy="93261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p:cNvPicPr>
            <a:picLocks noChangeAspect="1" noChangeArrowheads="1"/>
          </p:cNvPicPr>
          <p:nvPr/>
        </p:nvPicPr>
        <p:blipFill rotWithShape="1">
          <a:blip r:embed="rId4">
            <a:duotone>
              <a:schemeClr val="accent2">
                <a:shade val="45000"/>
                <a:satMod val="135000"/>
              </a:schemeClr>
              <a:prstClr val="white"/>
            </a:duotone>
            <a:extLst>
              <a:ext uri="{28A0092B-C50C-407E-A947-70E740481C1C}">
                <a14:useLocalDpi xmlns:a14="http://schemas.microsoft.com/office/drawing/2010/main" val="0"/>
              </a:ext>
            </a:extLst>
          </a:blip>
          <a:srcRect l="10164" t="15049" r="73136" b="19863"/>
          <a:stretch/>
        </p:blipFill>
        <p:spPr bwMode="auto">
          <a:xfrm>
            <a:off x="3906270" y="3349248"/>
            <a:ext cx="747482" cy="89915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3067" y="2081000"/>
            <a:ext cx="3045526" cy="2188972"/>
          </a:xfrm>
          <a:prstGeom prst="rect">
            <a:avLst/>
          </a:prstGeom>
        </p:spPr>
      </p:pic>
      <p:sp>
        <p:nvSpPr>
          <p:cNvPr id="93" name="Google Shape;93;p17"/>
          <p:cNvSpPr txBox="1">
            <a:spLocks noGrp="1"/>
          </p:cNvSpPr>
          <p:nvPr>
            <p:ph type="sldNum" idx="12"/>
          </p:nvPr>
        </p:nvSpPr>
        <p:spPr>
          <a:xfrm>
            <a:off x="8140137" y="4559430"/>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12</a:t>
            </a:fld>
            <a:endParaRPr dirty="0"/>
          </a:p>
        </p:txBody>
      </p:sp>
    </p:spTree>
    <p:extLst>
      <p:ext uri="{BB962C8B-B14F-4D97-AF65-F5344CB8AC3E}">
        <p14:creationId xmlns:p14="http://schemas.microsoft.com/office/powerpoint/2010/main" val="2580550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90"/>
        <p:cNvGrpSpPr/>
        <p:nvPr/>
      </p:nvGrpSpPr>
      <p:grpSpPr>
        <a:xfrm>
          <a:off x="0" y="0"/>
          <a:ext cx="0" cy="0"/>
          <a:chOff x="0" y="0"/>
          <a:chExt cx="0" cy="0"/>
        </a:xfrm>
      </p:grpSpPr>
      <p:sp>
        <p:nvSpPr>
          <p:cNvPr id="39" name="Rounded Rectangle 38"/>
          <p:cNvSpPr/>
          <p:nvPr/>
        </p:nvSpPr>
        <p:spPr>
          <a:xfrm>
            <a:off x="3396344" y="3205946"/>
            <a:ext cx="4393229" cy="1492001"/>
          </a:xfrm>
          <a:prstGeom prst="roundRect">
            <a:avLst/>
          </a:prstGeom>
          <a:no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8" name="Rounded Rectangle 37"/>
          <p:cNvSpPr/>
          <p:nvPr/>
        </p:nvSpPr>
        <p:spPr>
          <a:xfrm>
            <a:off x="3396344" y="1934969"/>
            <a:ext cx="4410338" cy="1199937"/>
          </a:xfrm>
          <a:prstGeom prst="roundRect">
            <a:avLst/>
          </a:prstGeom>
          <a:no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 name="Oval 2"/>
          <p:cNvSpPr/>
          <p:nvPr/>
        </p:nvSpPr>
        <p:spPr>
          <a:xfrm>
            <a:off x="3413385" y="1966937"/>
            <a:ext cx="1135089" cy="1153118"/>
          </a:xfrm>
          <a:prstGeom prst="ellipse">
            <a:avLst/>
          </a:prstGeom>
          <a:ln>
            <a:no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91" name="Google Shape;91;p17"/>
          <p:cNvSpPr txBox="1">
            <a:spLocks noGrp="1"/>
          </p:cNvSpPr>
          <p:nvPr>
            <p:ph type="title"/>
          </p:nvPr>
        </p:nvSpPr>
        <p:spPr>
          <a:xfrm>
            <a:off x="850040" y="48996"/>
            <a:ext cx="7068300" cy="396300"/>
          </a:xfrm>
          <a:prstGeom prst="rect">
            <a:avLst/>
          </a:prstGeom>
        </p:spPr>
        <p:txBody>
          <a:bodyPr spcFirstLastPara="1" wrap="square" lIns="0" tIns="0" rIns="0" bIns="0" anchor="b" anchorCtr="0">
            <a:noAutofit/>
          </a:bodyPr>
          <a:lstStyle/>
          <a:p>
            <a:r>
              <a:rPr lang="en-US" b="1" cap="none" dirty="0"/>
              <a:t>P</a:t>
            </a:r>
            <a:r>
              <a:rPr lang="en" b="1" cap="none" dirty="0"/>
              <a:t>rison Discharges (</a:t>
            </a:r>
            <a:r>
              <a:rPr lang="en-ZW" b="1" cap="none" dirty="0"/>
              <a:t>Continued</a:t>
            </a:r>
            <a:r>
              <a:rPr lang="en-US" b="1" cap="none" dirty="0"/>
              <a:t>)</a:t>
            </a:r>
            <a:endParaRPr b="1" cap="none" dirty="0"/>
          </a:p>
        </p:txBody>
      </p:sp>
      <p:grpSp>
        <p:nvGrpSpPr>
          <p:cNvPr id="13" name="Group 12"/>
          <p:cNvGrpSpPr/>
          <p:nvPr/>
        </p:nvGrpSpPr>
        <p:grpSpPr>
          <a:xfrm>
            <a:off x="284453" y="4733834"/>
            <a:ext cx="8686800" cy="304200"/>
            <a:chOff x="0" y="0"/>
            <a:chExt cx="7867936" cy="304200"/>
          </a:xfrm>
        </p:grpSpPr>
        <p:sp>
          <p:nvSpPr>
            <p:cNvPr id="14" name="Rounded Rectangle 13"/>
            <p:cNvSpPr/>
            <p:nvPr/>
          </p:nvSpPr>
          <p:spPr>
            <a:xfrm>
              <a:off x="0" y="0"/>
              <a:ext cx="7867936" cy="304200"/>
            </a:xfrm>
            <a:prstGeom prst="roundRect">
              <a:avLst/>
            </a:prstGeom>
            <a:solidFill>
              <a:srgbClr val="00B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Rounded Rectangle 4"/>
            <p:cNvSpPr txBox="1"/>
            <p:nvPr/>
          </p:nvSpPr>
          <p:spPr>
            <a:xfrm>
              <a:off x="14850" y="14850"/>
              <a:ext cx="7838236" cy="2745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defTabSz="577850">
                <a:lnSpc>
                  <a:spcPct val="90000"/>
                </a:lnSpc>
                <a:spcBef>
                  <a:spcPct val="0"/>
                </a:spcBef>
                <a:spcAft>
                  <a:spcPct val="35000"/>
                </a:spcAft>
              </a:pPr>
              <a:r>
                <a:rPr lang="en-ZW" sz="1200" dirty="0"/>
                <a:t>2</a:t>
              </a:r>
              <a:r>
                <a:rPr lang="en-ZW" sz="1200" baseline="30000" dirty="0"/>
                <a:t>ND</a:t>
              </a:r>
              <a:r>
                <a:rPr lang="en-ZW" sz="1200" dirty="0"/>
                <a:t> </a:t>
              </a:r>
              <a:r>
                <a:rPr lang="en-ZW" sz="1300" b="0" i="0" kern="1200" dirty="0"/>
                <a:t>QUARTER 2026 PRISON ADMISSIONS AND DISCHARGES STATISTICS</a:t>
              </a:r>
              <a:endParaRPr lang="en-ZW" sz="1300" kern="1200" dirty="0"/>
            </a:p>
          </p:txBody>
        </p:sp>
      </p:grpSp>
      <p:grpSp>
        <p:nvGrpSpPr>
          <p:cNvPr id="5" name="Group 4"/>
          <p:cNvGrpSpPr/>
          <p:nvPr/>
        </p:nvGrpSpPr>
        <p:grpSpPr>
          <a:xfrm>
            <a:off x="77118" y="457333"/>
            <a:ext cx="8989763" cy="969706"/>
            <a:chOff x="545805" y="717841"/>
            <a:chExt cx="8121967" cy="969706"/>
          </a:xfrm>
        </p:grpSpPr>
        <p:sp>
          <p:nvSpPr>
            <p:cNvPr id="4" name="Rounded Rectangle 3"/>
            <p:cNvSpPr/>
            <p:nvPr/>
          </p:nvSpPr>
          <p:spPr>
            <a:xfrm>
              <a:off x="545805" y="717841"/>
              <a:ext cx="8121967" cy="93791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9" name="TextBox 8"/>
            <p:cNvSpPr txBox="1"/>
            <p:nvPr/>
          </p:nvSpPr>
          <p:spPr>
            <a:xfrm>
              <a:off x="547295" y="726130"/>
              <a:ext cx="7780889" cy="961417"/>
            </a:xfrm>
            <a:prstGeom prst="rect">
              <a:avLst/>
            </a:prstGeom>
            <a:noFill/>
            <a:ln>
              <a:noFill/>
            </a:ln>
          </p:spPr>
          <p:txBody>
            <a:bodyPr wrap="square" rtlCol="0">
              <a:spAutoFit/>
            </a:bodyPr>
            <a:lstStyle/>
            <a:p>
              <a:pPr>
                <a:lnSpc>
                  <a:spcPct val="150000"/>
                </a:lnSpc>
              </a:pPr>
              <a:r>
                <a:rPr lang="en-GB" sz="2000" dirty="0"/>
                <a:t>Of the 14,133 prisoners that were discharged during the quarter under review, 8,587 (60.8%) were serving a sentence and 5,546 (39.2%) were unsentenced</a:t>
              </a:r>
              <a:endParaRPr lang="en-US" sz="2000" dirty="0">
                <a:solidFill>
                  <a:srgbClr val="FF0000"/>
                </a:solidFill>
              </a:endParaRPr>
            </a:p>
          </p:txBody>
        </p:sp>
      </p:grpSp>
      <p:sp>
        <p:nvSpPr>
          <p:cNvPr id="10" name="Rounded Rectangle 9"/>
          <p:cNvSpPr/>
          <p:nvPr/>
        </p:nvSpPr>
        <p:spPr>
          <a:xfrm>
            <a:off x="4575717" y="1937553"/>
            <a:ext cx="4159160" cy="1197354"/>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1" name="TextBox 10"/>
          <p:cNvSpPr txBox="1"/>
          <p:nvPr/>
        </p:nvSpPr>
        <p:spPr>
          <a:xfrm>
            <a:off x="5257742" y="1976721"/>
            <a:ext cx="3197777" cy="961417"/>
          </a:xfrm>
          <a:prstGeom prst="rect">
            <a:avLst/>
          </a:prstGeom>
          <a:noFill/>
        </p:spPr>
        <p:txBody>
          <a:bodyPr wrap="square" rtlCol="0">
            <a:spAutoFit/>
          </a:bodyPr>
          <a:lstStyle/>
          <a:p>
            <a:pPr>
              <a:lnSpc>
                <a:spcPct val="150000"/>
              </a:lnSpc>
            </a:pPr>
            <a:r>
              <a:rPr lang="en-US" sz="2000" dirty="0"/>
              <a:t>Sentenced	</a:t>
            </a:r>
            <a:r>
              <a:rPr lang="en-US" dirty="0"/>
              <a:t> 7,884  </a:t>
            </a:r>
            <a:r>
              <a:rPr lang="en-US" sz="2000" dirty="0"/>
              <a:t>(60.7%) </a:t>
            </a:r>
          </a:p>
          <a:p>
            <a:pPr>
              <a:lnSpc>
                <a:spcPct val="150000"/>
              </a:lnSpc>
            </a:pPr>
            <a:r>
              <a:rPr lang="en-US" sz="2000" dirty="0"/>
              <a:t>Unsentenced	</a:t>
            </a:r>
            <a:r>
              <a:rPr lang="en-US" dirty="0"/>
              <a:t> 5,100</a:t>
            </a:r>
            <a:r>
              <a:rPr lang="en-US" sz="2000" dirty="0"/>
              <a:t> (39.3%) </a:t>
            </a:r>
            <a:endParaRPr lang="en-US" dirty="0"/>
          </a:p>
        </p:txBody>
      </p:sp>
      <p:sp>
        <p:nvSpPr>
          <p:cNvPr id="28" name="Rounded Rectangle 27"/>
          <p:cNvSpPr/>
          <p:nvPr/>
        </p:nvSpPr>
        <p:spPr>
          <a:xfrm>
            <a:off x="4720856" y="3205947"/>
            <a:ext cx="3967981" cy="1480904"/>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22" name="Picture 21"/>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014892" y="1449884"/>
            <a:ext cx="1261740" cy="945087"/>
          </a:xfrm>
          <a:prstGeom prst="rect">
            <a:avLst/>
          </a:prstGeom>
        </p:spPr>
      </p:pic>
      <p:pic>
        <p:nvPicPr>
          <p:cNvPr id="6" name="Picture 5"/>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8481" y="1374882"/>
            <a:ext cx="1261740" cy="945087"/>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68588" y="1517414"/>
            <a:ext cx="417554" cy="417554"/>
          </a:xfrm>
          <a:prstGeom prst="rect">
            <a:avLst/>
          </a:prstGeom>
        </p:spPr>
      </p:pic>
      <p:sp>
        <p:nvSpPr>
          <p:cNvPr id="23" name="TextBox 22"/>
          <p:cNvSpPr txBox="1"/>
          <p:nvPr/>
        </p:nvSpPr>
        <p:spPr>
          <a:xfrm>
            <a:off x="5257742" y="3393934"/>
            <a:ext cx="3208766" cy="961417"/>
          </a:xfrm>
          <a:prstGeom prst="rect">
            <a:avLst/>
          </a:prstGeom>
          <a:noFill/>
        </p:spPr>
        <p:txBody>
          <a:bodyPr wrap="square" rtlCol="0">
            <a:spAutoFit/>
          </a:bodyPr>
          <a:lstStyle/>
          <a:p>
            <a:pPr>
              <a:lnSpc>
                <a:spcPct val="150000"/>
              </a:lnSpc>
            </a:pPr>
            <a:r>
              <a:rPr lang="en-US" sz="2000" dirty="0"/>
              <a:t>Sentenced	</a:t>
            </a:r>
            <a:r>
              <a:rPr lang="en-US" dirty="0"/>
              <a:t> 703 </a:t>
            </a:r>
            <a:r>
              <a:rPr lang="en-US" sz="2000" dirty="0"/>
              <a:t>(61.2%) </a:t>
            </a:r>
          </a:p>
          <a:p>
            <a:pPr>
              <a:lnSpc>
                <a:spcPct val="150000"/>
              </a:lnSpc>
            </a:pPr>
            <a:r>
              <a:rPr lang="en-US" sz="2000" dirty="0"/>
              <a:t>Unsentenced	</a:t>
            </a:r>
            <a:r>
              <a:rPr lang="en-US" dirty="0"/>
              <a:t> 446</a:t>
            </a:r>
            <a:r>
              <a:rPr lang="en-US" sz="2000" dirty="0"/>
              <a:t> (38.2%)</a:t>
            </a:r>
            <a:endParaRPr lang="en-US" dirty="0"/>
          </a:p>
        </p:txBody>
      </p:sp>
      <p:pic>
        <p:nvPicPr>
          <p:cNvPr id="24" name="Picture 23"/>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04098" y="2188674"/>
            <a:ext cx="3045526" cy="2188972"/>
          </a:xfrm>
          <a:prstGeom prst="rect">
            <a:avLst/>
          </a:prstGeom>
        </p:spPr>
      </p:pic>
      <p:sp>
        <p:nvSpPr>
          <p:cNvPr id="93" name="Google Shape;93;p17"/>
          <p:cNvSpPr txBox="1">
            <a:spLocks noGrp="1"/>
          </p:cNvSpPr>
          <p:nvPr>
            <p:ph type="sldNum" idx="12"/>
          </p:nvPr>
        </p:nvSpPr>
        <p:spPr>
          <a:xfrm>
            <a:off x="8153426" y="4708937"/>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13</a:t>
            </a:fld>
            <a:endParaRPr dirty="0"/>
          </a:p>
        </p:txBody>
      </p:sp>
      <p:pic>
        <p:nvPicPr>
          <p:cNvPr id="21" name="Picture 20">
            <a:extLst>
              <a:ext uri="{FF2B5EF4-FFF2-40B4-BE49-F238E27FC236}">
                <a16:creationId xmlns:a16="http://schemas.microsoft.com/office/drawing/2014/main" id="{91849AF5-FF66-462F-BECB-526E50AB0C7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9607" t="7781" r="73049" b="15562"/>
          <a:stretch/>
        </p:blipFill>
        <p:spPr bwMode="auto">
          <a:xfrm>
            <a:off x="3481504" y="1835987"/>
            <a:ext cx="998850" cy="1362534"/>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E1765F63-9C19-42D8-9546-185D4BDC657F}"/>
              </a:ext>
            </a:extLst>
          </p:cNvPr>
          <p:cNvGrpSpPr/>
          <p:nvPr/>
        </p:nvGrpSpPr>
        <p:grpSpPr>
          <a:xfrm>
            <a:off x="3401948" y="3358930"/>
            <a:ext cx="1283945" cy="1264659"/>
            <a:chOff x="3401948" y="3358930"/>
            <a:chExt cx="1283945" cy="1264659"/>
          </a:xfrm>
        </p:grpSpPr>
        <p:sp>
          <p:nvSpPr>
            <p:cNvPr id="26" name="Oval 25">
              <a:extLst>
                <a:ext uri="{FF2B5EF4-FFF2-40B4-BE49-F238E27FC236}">
                  <a16:creationId xmlns:a16="http://schemas.microsoft.com/office/drawing/2014/main" id="{FD541A2E-3F07-4D8A-9E2C-BAC7DF081EA6}"/>
                </a:ext>
              </a:extLst>
            </p:cNvPr>
            <p:cNvSpPr/>
            <p:nvPr/>
          </p:nvSpPr>
          <p:spPr>
            <a:xfrm>
              <a:off x="3401948" y="3358930"/>
              <a:ext cx="1283945" cy="1264561"/>
            </a:xfrm>
            <a:prstGeom prst="ellipse">
              <a:avLst/>
            </a:prstGeom>
            <a:ln>
              <a:no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pic>
          <p:nvPicPr>
            <p:cNvPr id="25" name="Picture 24">
              <a:extLst>
                <a:ext uri="{FF2B5EF4-FFF2-40B4-BE49-F238E27FC236}">
                  <a16:creationId xmlns:a16="http://schemas.microsoft.com/office/drawing/2014/main" id="{C4BD7891-CB58-4DD3-97F9-419D904816C9}"/>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0164" t="15049" r="73136" b="19863"/>
            <a:stretch/>
          </p:blipFill>
          <p:spPr bwMode="auto">
            <a:xfrm>
              <a:off x="3549624" y="3393758"/>
              <a:ext cx="1022375" cy="122983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46471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90"/>
        <p:cNvGrpSpPr/>
        <p:nvPr/>
      </p:nvGrpSpPr>
      <p:grpSpPr>
        <a:xfrm>
          <a:off x="0" y="0"/>
          <a:ext cx="0" cy="0"/>
          <a:chOff x="0" y="0"/>
          <a:chExt cx="0" cy="0"/>
        </a:xfrm>
      </p:grpSpPr>
      <p:sp>
        <p:nvSpPr>
          <p:cNvPr id="91" name="Google Shape;91;p17"/>
          <p:cNvSpPr txBox="1">
            <a:spLocks noGrp="1"/>
          </p:cNvSpPr>
          <p:nvPr>
            <p:ph type="title"/>
          </p:nvPr>
        </p:nvSpPr>
        <p:spPr>
          <a:xfrm>
            <a:off x="623067" y="250420"/>
            <a:ext cx="7068300" cy="396300"/>
          </a:xfrm>
          <a:prstGeom prst="rect">
            <a:avLst/>
          </a:prstGeom>
        </p:spPr>
        <p:txBody>
          <a:bodyPr spcFirstLastPara="1" wrap="square" lIns="0" tIns="0" rIns="0" bIns="0" anchor="b" anchorCtr="0">
            <a:noAutofit/>
          </a:bodyPr>
          <a:lstStyle/>
          <a:p>
            <a:r>
              <a:rPr lang="en-US" b="1" cap="none" dirty="0"/>
              <a:t>Reason(s) for Discharge from Prison</a:t>
            </a:r>
          </a:p>
        </p:txBody>
      </p:sp>
      <p:grpSp>
        <p:nvGrpSpPr>
          <p:cNvPr id="13" name="Group 12"/>
          <p:cNvGrpSpPr/>
          <p:nvPr/>
        </p:nvGrpSpPr>
        <p:grpSpPr>
          <a:xfrm>
            <a:off x="545804" y="4627000"/>
            <a:ext cx="8527075" cy="304200"/>
            <a:chOff x="0" y="0"/>
            <a:chExt cx="7867936" cy="304200"/>
          </a:xfrm>
        </p:grpSpPr>
        <p:sp>
          <p:nvSpPr>
            <p:cNvPr id="14" name="Rounded Rectangle 13"/>
            <p:cNvSpPr/>
            <p:nvPr/>
          </p:nvSpPr>
          <p:spPr>
            <a:xfrm>
              <a:off x="0" y="0"/>
              <a:ext cx="7867936" cy="304200"/>
            </a:xfrm>
            <a:prstGeom prst="roundRect">
              <a:avLst/>
            </a:prstGeom>
            <a:solidFill>
              <a:srgbClr val="00B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Rounded Rectangle 4"/>
            <p:cNvSpPr txBox="1"/>
            <p:nvPr/>
          </p:nvSpPr>
          <p:spPr>
            <a:xfrm>
              <a:off x="14850" y="14850"/>
              <a:ext cx="7838236" cy="2745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defTabSz="577850">
                <a:lnSpc>
                  <a:spcPct val="90000"/>
                </a:lnSpc>
                <a:spcBef>
                  <a:spcPct val="0"/>
                </a:spcBef>
                <a:spcAft>
                  <a:spcPct val="35000"/>
                </a:spcAft>
              </a:pPr>
              <a:r>
                <a:rPr lang="en-ZW" sz="1200" dirty="0"/>
                <a:t>2</a:t>
              </a:r>
              <a:r>
                <a:rPr lang="en-ZW" sz="1200" baseline="30000" dirty="0"/>
                <a:t>ND</a:t>
              </a:r>
              <a:r>
                <a:rPr lang="en-ZW" sz="1200" dirty="0"/>
                <a:t> </a:t>
              </a:r>
              <a:r>
                <a:rPr lang="en-ZW" sz="1300" b="0" i="0" kern="1200" dirty="0"/>
                <a:t>QUARTER 2026 PRISON ADMISSIONS AND DISCHARGES STATISTICS</a:t>
              </a:r>
              <a:endParaRPr lang="en-ZW" sz="1300" kern="1200" dirty="0"/>
            </a:p>
          </p:txBody>
        </p:sp>
      </p:grpSp>
      <p:sp>
        <p:nvSpPr>
          <p:cNvPr id="5" name="Rounded Rectangle 4"/>
          <p:cNvSpPr/>
          <p:nvPr/>
        </p:nvSpPr>
        <p:spPr>
          <a:xfrm>
            <a:off x="545805" y="839606"/>
            <a:ext cx="3977700" cy="359450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20" name="Picture 19"/>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3067" y="839607"/>
            <a:ext cx="806590" cy="604164"/>
          </a:xfrm>
          <a:prstGeom prst="rect">
            <a:avLst/>
          </a:prstGeom>
        </p:spPr>
      </p:pic>
      <p:sp>
        <p:nvSpPr>
          <p:cNvPr id="6" name="TextBox 5"/>
          <p:cNvSpPr txBox="1"/>
          <p:nvPr/>
        </p:nvSpPr>
        <p:spPr>
          <a:xfrm>
            <a:off x="1448071" y="875221"/>
            <a:ext cx="2757714" cy="400110"/>
          </a:xfrm>
          <a:prstGeom prst="rect">
            <a:avLst/>
          </a:prstGeom>
          <a:noFill/>
        </p:spPr>
        <p:txBody>
          <a:bodyPr wrap="square" rtlCol="0">
            <a:spAutoFit/>
          </a:bodyPr>
          <a:lstStyle/>
          <a:p>
            <a:r>
              <a:rPr lang="en-US" sz="2000" b="1" dirty="0"/>
              <a:t>Sentenced prisoners</a:t>
            </a:r>
          </a:p>
        </p:txBody>
      </p:sp>
      <p:sp>
        <p:nvSpPr>
          <p:cNvPr id="24" name="Rounded Rectangle 23"/>
          <p:cNvSpPr/>
          <p:nvPr/>
        </p:nvSpPr>
        <p:spPr>
          <a:xfrm>
            <a:off x="4602075" y="839606"/>
            <a:ext cx="4247285" cy="359450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5" name="TextBox 24"/>
          <p:cNvSpPr txBox="1"/>
          <p:nvPr/>
        </p:nvSpPr>
        <p:spPr>
          <a:xfrm>
            <a:off x="5534741" y="869818"/>
            <a:ext cx="3033486" cy="400110"/>
          </a:xfrm>
          <a:prstGeom prst="rect">
            <a:avLst/>
          </a:prstGeom>
          <a:noFill/>
        </p:spPr>
        <p:txBody>
          <a:bodyPr wrap="square" rtlCol="0">
            <a:spAutoFit/>
          </a:bodyPr>
          <a:lstStyle/>
          <a:p>
            <a:r>
              <a:rPr lang="en-US" sz="2000" b="1" dirty="0"/>
              <a:t>Unsentenced prisoners</a:t>
            </a:r>
          </a:p>
        </p:txBody>
      </p:sp>
      <p:pic>
        <p:nvPicPr>
          <p:cNvPr id="26" name="Picture 25"/>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602076" y="839606"/>
            <a:ext cx="833121" cy="624037"/>
          </a:xfrm>
          <a:prstGeom prst="rect">
            <a:avLst/>
          </a:prstGeom>
        </p:spPr>
      </p:pic>
      <p:pic>
        <p:nvPicPr>
          <p:cNvPr id="27" name="Picture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11273" y="909618"/>
            <a:ext cx="302495" cy="302495"/>
          </a:xfrm>
          <a:prstGeom prst="rect">
            <a:avLst/>
          </a:prstGeom>
        </p:spPr>
      </p:pic>
      <p:graphicFrame>
        <p:nvGraphicFramePr>
          <p:cNvPr id="12" name="Table 11"/>
          <p:cNvGraphicFramePr>
            <a:graphicFrameLocks noGrp="1"/>
          </p:cNvGraphicFramePr>
          <p:nvPr>
            <p:extLst>
              <p:ext uri="{D42A27DB-BD31-4B8C-83A1-F6EECF244321}">
                <p14:modId xmlns:p14="http://schemas.microsoft.com/office/powerpoint/2010/main" val="3612851454"/>
              </p:ext>
            </p:extLst>
          </p:nvPr>
        </p:nvGraphicFramePr>
        <p:xfrm>
          <a:off x="783866" y="1301137"/>
          <a:ext cx="3748846" cy="3007247"/>
        </p:xfrm>
        <a:graphic>
          <a:graphicData uri="http://schemas.openxmlformats.org/drawingml/2006/table">
            <a:tbl>
              <a:tblPr firstRow="1" firstCol="1" bandRow="1">
                <a:tableStyleId>{E4B8CE54-D7E4-4D6C-B30F-6A91B47CCFBE}</a:tableStyleId>
              </a:tblPr>
              <a:tblGrid>
                <a:gridCol w="1729594">
                  <a:extLst>
                    <a:ext uri="{9D8B030D-6E8A-4147-A177-3AD203B41FA5}">
                      <a16:colId xmlns:a16="http://schemas.microsoft.com/office/drawing/2014/main" val="3492871904"/>
                    </a:ext>
                  </a:extLst>
                </a:gridCol>
                <a:gridCol w="673084">
                  <a:extLst>
                    <a:ext uri="{9D8B030D-6E8A-4147-A177-3AD203B41FA5}">
                      <a16:colId xmlns:a16="http://schemas.microsoft.com/office/drawing/2014/main" val="1056363785"/>
                    </a:ext>
                  </a:extLst>
                </a:gridCol>
                <a:gridCol w="673084">
                  <a:extLst>
                    <a:ext uri="{9D8B030D-6E8A-4147-A177-3AD203B41FA5}">
                      <a16:colId xmlns:a16="http://schemas.microsoft.com/office/drawing/2014/main" val="3709015139"/>
                    </a:ext>
                  </a:extLst>
                </a:gridCol>
                <a:gridCol w="673084">
                  <a:extLst>
                    <a:ext uri="{9D8B030D-6E8A-4147-A177-3AD203B41FA5}">
                      <a16:colId xmlns:a16="http://schemas.microsoft.com/office/drawing/2014/main" val="1857713225"/>
                    </a:ext>
                  </a:extLst>
                </a:gridCol>
              </a:tblGrid>
              <a:tr h="352767">
                <a:tc>
                  <a:txBody>
                    <a:bodyPr/>
                    <a:lstStyle/>
                    <a:p>
                      <a:pPr marL="0" marR="0">
                        <a:lnSpc>
                          <a:spcPct val="150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Reason for discharge</a:t>
                      </a:r>
                    </a:p>
                  </a:txBody>
                  <a:tcPr marL="68580" marR="68580" marT="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algn="ctr">
                        <a:lnSpc>
                          <a:spcPct val="150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Male</a:t>
                      </a:r>
                    </a:p>
                  </a:txBody>
                  <a:tcPr marL="68580" marR="68580" marT="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algn="ctr">
                        <a:lnSpc>
                          <a:spcPct val="150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Female</a:t>
                      </a:r>
                    </a:p>
                  </a:txBody>
                  <a:tcPr marL="68580" marR="68580" marT="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algn="ctr">
                        <a:lnSpc>
                          <a:spcPct val="150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Total</a:t>
                      </a:r>
                    </a:p>
                  </a:txBody>
                  <a:tcPr marL="68580" marR="68580" marT="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025663973"/>
                  </a:ext>
                </a:extLst>
              </a:tr>
              <a:tr h="264560">
                <a:tc>
                  <a:txBody>
                    <a:bodyPr/>
                    <a:lstStyle/>
                    <a:p>
                      <a:pPr algn="l" fontAlgn="ctr"/>
                      <a:endParaRPr lang="en-US" sz="1400" b="0" i="0" u="none" strike="noStrike" dirty="0">
                        <a:solidFill>
                          <a:srgbClr val="000000"/>
                        </a:solidFill>
                        <a:effectLst/>
                        <a:latin typeface="Times New Roman" panose="02020603050405020304" pitchFamily="18" charset="0"/>
                      </a:endParaRPr>
                    </a:p>
                  </a:txBody>
                  <a:tcPr marL="7620" marR="7620" marT="762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lvl="0" indent="0" algn="ctr" defTabSz="685800" rtl="0" eaLnBrk="1" fontAlgn="auto" latinLnBrk="0" hangingPunct="1">
                        <a:lnSpc>
                          <a:spcPct val="107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a:t>
                      </a: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lvl="0" indent="0" algn="ctr" defTabSz="685800" rtl="0" eaLnBrk="1" fontAlgn="auto" latinLnBrk="0" hangingPunct="1">
                        <a:lnSpc>
                          <a:spcPct val="107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08822409"/>
                  </a:ext>
                </a:extLst>
              </a:tr>
              <a:tr h="226911">
                <a:tc>
                  <a:txBody>
                    <a:bodyPr/>
                    <a:lstStyle/>
                    <a:p>
                      <a:pPr algn="l"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Sentence expired</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30.8</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14.9</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29.5</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933843840"/>
                  </a:ext>
                </a:extLst>
              </a:tr>
              <a:tr h="264560">
                <a:tc>
                  <a:txBody>
                    <a:bodyPr/>
                    <a:lstStyle/>
                    <a:p>
                      <a:pPr algn="l"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Community service</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26.6</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38.1</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27.5</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952489881"/>
                  </a:ext>
                </a:extLst>
              </a:tr>
              <a:tr h="226911">
                <a:tc>
                  <a:txBody>
                    <a:bodyPr/>
                    <a:lstStyle/>
                    <a:p>
                      <a:pPr algn="l"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Time to pay</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16.7</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13.5</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16.4</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896748791"/>
                  </a:ext>
                </a:extLst>
              </a:tr>
              <a:tr h="264560">
                <a:tc>
                  <a:txBody>
                    <a:bodyPr/>
                    <a:lstStyle/>
                    <a:p>
                      <a:pPr algn="l"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Fine paid</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11.9</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16.2</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12.3</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3045107849"/>
                  </a:ext>
                </a:extLst>
              </a:tr>
              <a:tr h="447264">
                <a:tc>
                  <a:txBody>
                    <a:bodyPr/>
                    <a:lstStyle/>
                    <a:p>
                      <a:pPr algn="l" fontAlgn="ctr"/>
                      <a:r>
                        <a:rPr lang="en-GB"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Community service with time to pay</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5.7</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5.1</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5.6</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3693572467"/>
                  </a:ext>
                </a:extLst>
              </a:tr>
              <a:tr h="468243">
                <a:tc>
                  <a:txBody>
                    <a:bodyPr/>
                    <a:lstStyle/>
                    <a:p>
                      <a:pPr algn="l"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Suspended sentence</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4.5</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5</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4.5</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024323846"/>
                  </a:ext>
                </a:extLst>
              </a:tr>
              <a:tr h="264560">
                <a:tc>
                  <a:txBody>
                    <a:bodyPr/>
                    <a:lstStyle/>
                    <a:p>
                      <a:pPr algn="l"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Other</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3.9</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7.1</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4.1</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602809407"/>
                  </a:ext>
                </a:extLst>
              </a:tr>
              <a:tr h="226911">
                <a:tc>
                  <a:txBody>
                    <a:bodyPr/>
                    <a:lstStyle/>
                    <a:p>
                      <a:pPr algn="l"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Amnesty parole</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0</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3922212269"/>
                  </a:ext>
                </a:extLst>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3845071822"/>
              </p:ext>
            </p:extLst>
          </p:nvPr>
        </p:nvGraphicFramePr>
        <p:xfrm>
          <a:off x="4809341" y="1247117"/>
          <a:ext cx="3976197" cy="2982995"/>
        </p:xfrm>
        <a:graphic>
          <a:graphicData uri="http://schemas.openxmlformats.org/drawingml/2006/table">
            <a:tbl>
              <a:tblPr firstRow="1" firstCol="1" bandRow="1">
                <a:tableStyleId>{E4B8CE54-D7E4-4D6C-B30F-6A91B47CCFBE}</a:tableStyleId>
              </a:tblPr>
              <a:tblGrid>
                <a:gridCol w="1764927">
                  <a:extLst>
                    <a:ext uri="{9D8B030D-6E8A-4147-A177-3AD203B41FA5}">
                      <a16:colId xmlns:a16="http://schemas.microsoft.com/office/drawing/2014/main" val="2898140163"/>
                    </a:ext>
                  </a:extLst>
                </a:gridCol>
                <a:gridCol w="809723">
                  <a:extLst>
                    <a:ext uri="{9D8B030D-6E8A-4147-A177-3AD203B41FA5}">
                      <a16:colId xmlns:a16="http://schemas.microsoft.com/office/drawing/2014/main" val="2539799682"/>
                    </a:ext>
                  </a:extLst>
                </a:gridCol>
                <a:gridCol w="749886">
                  <a:extLst>
                    <a:ext uri="{9D8B030D-6E8A-4147-A177-3AD203B41FA5}">
                      <a16:colId xmlns:a16="http://schemas.microsoft.com/office/drawing/2014/main" val="1574546984"/>
                    </a:ext>
                  </a:extLst>
                </a:gridCol>
                <a:gridCol w="651661">
                  <a:extLst>
                    <a:ext uri="{9D8B030D-6E8A-4147-A177-3AD203B41FA5}">
                      <a16:colId xmlns:a16="http://schemas.microsoft.com/office/drawing/2014/main" val="3479020904"/>
                    </a:ext>
                  </a:extLst>
                </a:gridCol>
              </a:tblGrid>
              <a:tr h="284407">
                <a:tc>
                  <a:txBody>
                    <a:bodyPr/>
                    <a:lstStyle/>
                    <a:p>
                      <a:pPr marL="0" marR="0">
                        <a:lnSpc>
                          <a:spcPct val="150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Reason for discharge</a:t>
                      </a:r>
                    </a:p>
                  </a:txBody>
                  <a:tcPr marL="68580" marR="68580" marT="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algn="ctr" defTabSz="685800" rtl="0" eaLnBrk="1" fontAlgn="ctr" latinLnBrk="0" hangingPunct="1">
                        <a:lnSpc>
                          <a:spcPct val="150000"/>
                        </a:lnSpc>
                        <a:spcBef>
                          <a:spcPts val="0"/>
                        </a:spcBef>
                        <a:spcAft>
                          <a:spcPts val="0"/>
                        </a:spcAft>
                      </a:pPr>
                      <a:r>
                        <a:rPr lang="en-US" sz="1400" b="1" kern="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Male</a:t>
                      </a:r>
                    </a:p>
                  </a:txBody>
                  <a:tcPr marL="68580" marR="68580" marT="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algn="ctr">
                        <a:lnSpc>
                          <a:spcPct val="150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Female</a:t>
                      </a:r>
                    </a:p>
                  </a:txBody>
                  <a:tcPr marL="68580" marR="68580" marT="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algn="ctr">
                        <a:lnSpc>
                          <a:spcPct val="150000"/>
                        </a:lnSpc>
                        <a:spcBef>
                          <a:spcPts val="0"/>
                        </a:spcBef>
                        <a:spcAft>
                          <a:spcPts val="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Total</a:t>
                      </a:r>
                    </a:p>
                  </a:txBody>
                  <a:tcPr marL="68580" marR="68580" marT="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4213639863"/>
                  </a:ext>
                </a:extLst>
              </a:tr>
              <a:tr h="216247">
                <a:tc>
                  <a:txBody>
                    <a:bodyPr/>
                    <a:lstStyle/>
                    <a:p>
                      <a:pPr marL="0" marR="0" algn="l">
                        <a:lnSpc>
                          <a:spcPct val="107000"/>
                        </a:lnSpc>
                        <a:spcBef>
                          <a:spcPts val="0"/>
                        </a:spcBef>
                        <a:spcAft>
                          <a:spcPts val="0"/>
                        </a:spcAf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lvl="0" indent="0" algn="ctr" defTabSz="685800" rtl="0" eaLnBrk="1" fontAlgn="auto" latinLnBrk="0" hangingPunct="1">
                        <a:lnSpc>
                          <a:spcPct val="107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lvl="0" indent="0" algn="ctr" defTabSz="685800" rtl="0" eaLnBrk="1" fontAlgn="auto" latinLnBrk="0" hangingPunct="1">
                        <a:lnSpc>
                          <a:spcPct val="107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lvl="0" indent="0" algn="ctr" defTabSz="685800" rtl="0" eaLnBrk="1" fontAlgn="auto" latinLnBrk="0" hangingPunct="1">
                        <a:lnSpc>
                          <a:spcPct val="107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3860046293"/>
                  </a:ext>
                </a:extLst>
              </a:tr>
              <a:tr h="400272">
                <a:tc>
                  <a:txBody>
                    <a:bodyPr/>
                    <a:lstStyle/>
                    <a:p>
                      <a:pPr algn="l" fontAlgn="ctr"/>
                      <a:r>
                        <a:rPr lang="en-GB"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Bail paid or free bail</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46.1</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49.3</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46.4</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3385586013"/>
                  </a:ext>
                </a:extLst>
              </a:tr>
              <a:tr h="252000">
                <a:tc>
                  <a:txBody>
                    <a:bodyPr/>
                    <a:lstStyle/>
                    <a:p>
                      <a:pPr algn="l" fontAlgn="ctr"/>
                      <a:r>
                        <a:rPr lang="en-GB"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Found not guilty by courts</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19.2</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11.4</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18.5</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49579515"/>
                  </a:ext>
                </a:extLst>
              </a:tr>
              <a:tr h="252000">
                <a:tc>
                  <a:txBody>
                    <a:bodyPr/>
                    <a:lstStyle/>
                    <a:p>
                      <a:pPr algn="l"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Case Withdrawn</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12.2</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11.7</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12.1</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930613836"/>
                  </a:ext>
                </a:extLst>
              </a:tr>
              <a:tr h="252000">
                <a:tc>
                  <a:txBody>
                    <a:bodyPr/>
                    <a:lstStyle/>
                    <a:p>
                      <a:pPr algn="l"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Remanded out of custody</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8</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9</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8.1</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4950478"/>
                  </a:ext>
                </a:extLst>
              </a:tr>
              <a:tr h="400272">
                <a:tc>
                  <a:txBody>
                    <a:bodyPr/>
                    <a:lstStyle/>
                    <a:p>
                      <a:pPr algn="l"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Released to immigration</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6.7</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9.4</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6.9</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509319551"/>
                  </a:ext>
                </a:extLst>
              </a:tr>
              <a:tr h="273577">
                <a:tc>
                  <a:txBody>
                    <a:bodyPr/>
                    <a:lstStyle/>
                    <a:p>
                      <a:pPr algn="l"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Other</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4.4</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8.3</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4.7</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4190192220"/>
                  </a:ext>
                </a:extLst>
              </a:tr>
              <a:tr h="203912">
                <a:tc>
                  <a:txBody>
                    <a:bodyPr/>
                    <a:lstStyle/>
                    <a:p>
                      <a:pPr algn="l"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Further remand refused</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3.5</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rPr>
                        <a:t>0.9</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ctr"/>
                      <a:r>
                        <a:rPr lang="en-US"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3.2</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3483948598"/>
                  </a:ext>
                </a:extLst>
              </a:tr>
            </a:tbl>
          </a:graphicData>
        </a:graphic>
      </p:graphicFrame>
      <p:sp>
        <p:nvSpPr>
          <p:cNvPr id="93" name="Google Shape;93;p17"/>
          <p:cNvSpPr txBox="1">
            <a:spLocks noGrp="1"/>
          </p:cNvSpPr>
          <p:nvPr>
            <p:ph type="sldNum" idx="12"/>
          </p:nvPr>
        </p:nvSpPr>
        <p:spPr>
          <a:xfrm>
            <a:off x="8378093" y="4567658"/>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14</a:t>
            </a:fld>
            <a:endParaRPr dirty="0"/>
          </a:p>
        </p:txBody>
      </p:sp>
    </p:spTree>
    <p:extLst>
      <p:ext uri="{BB962C8B-B14F-4D97-AF65-F5344CB8AC3E}">
        <p14:creationId xmlns:p14="http://schemas.microsoft.com/office/powerpoint/2010/main" val="40742594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Shape 148"/>
        <p:cNvGrpSpPr/>
        <p:nvPr/>
      </p:nvGrpSpPr>
      <p:grpSpPr>
        <a:xfrm>
          <a:off x="0" y="0"/>
          <a:ext cx="0" cy="0"/>
          <a:chOff x="0" y="0"/>
          <a:chExt cx="0" cy="0"/>
        </a:xfrm>
      </p:grpSpPr>
      <p:sp>
        <p:nvSpPr>
          <p:cNvPr id="149" name="Google Shape;149;p23"/>
          <p:cNvSpPr txBox="1">
            <a:spLocks noGrp="1"/>
          </p:cNvSpPr>
          <p:nvPr>
            <p:ph type="title"/>
          </p:nvPr>
        </p:nvSpPr>
        <p:spPr>
          <a:xfrm>
            <a:off x="298174" y="744652"/>
            <a:ext cx="6553200" cy="666705"/>
          </a:xfrm>
          <a:prstGeom prst="rect">
            <a:avLst/>
          </a:prstGeom>
        </p:spPr>
        <p:txBody>
          <a:bodyPr spcFirstLastPara="1" wrap="square" lIns="0" tIns="0" rIns="0" bIns="0" anchor="b" anchorCtr="0">
            <a:noAutofit/>
          </a:bodyPr>
          <a:lstStyle/>
          <a:p>
            <a:pPr lvl="0" algn="ctr"/>
            <a:r>
              <a:rPr lang="fr-FR" sz="2800" b="1" cap="none" dirty="0">
                <a:solidFill>
                  <a:schemeClr val="tx1"/>
                </a:solidFill>
              </a:rPr>
              <a:t>		Profiling of New </a:t>
            </a:r>
            <a:r>
              <a:rPr lang="fr-FR" sz="2800" b="1" cap="none" dirty="0" err="1">
                <a:solidFill>
                  <a:schemeClr val="tx1"/>
                </a:solidFill>
              </a:rPr>
              <a:t>Prisoners</a:t>
            </a:r>
            <a:br>
              <a:rPr lang="fr-FR" sz="2800" b="1" dirty="0">
                <a:solidFill>
                  <a:schemeClr val="tx1"/>
                </a:solidFill>
              </a:rPr>
            </a:br>
            <a:br>
              <a:rPr lang="fr-FR" sz="2800" b="1" dirty="0">
                <a:solidFill>
                  <a:schemeClr val="tx1"/>
                </a:solidFill>
              </a:rPr>
            </a:br>
            <a:r>
              <a:rPr lang="fr-FR" sz="2800" b="1" dirty="0">
                <a:solidFill>
                  <a:schemeClr val="tx1"/>
                </a:solidFill>
              </a:rPr>
              <a:t>		</a:t>
            </a:r>
            <a:r>
              <a:rPr lang="fr-FR" sz="2800" cap="none" dirty="0"/>
              <a:t>by</a:t>
            </a:r>
            <a:endParaRPr lang="fr-FR" sz="2800" cap="none" dirty="0">
              <a:solidFill>
                <a:schemeClr val="tx1"/>
              </a:solidFill>
            </a:endParaRPr>
          </a:p>
        </p:txBody>
      </p:sp>
      <p:sp>
        <p:nvSpPr>
          <p:cNvPr id="10" name="Google Shape;85;p16"/>
          <p:cNvSpPr txBox="1">
            <a:spLocks/>
          </p:cNvSpPr>
          <p:nvPr/>
        </p:nvSpPr>
        <p:spPr>
          <a:xfrm>
            <a:off x="3644451" y="1689439"/>
            <a:ext cx="3107532" cy="2186455"/>
          </a:xfrm>
          <a:prstGeom prst="rect">
            <a:avLst/>
          </a:prstGeo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a:lnSpc>
                <a:spcPct val="150000"/>
              </a:lnSpc>
              <a:buFont typeface="Wingdings" panose="05000000000000000000" pitchFamily="2" charset="2"/>
              <a:buChar char="ü"/>
            </a:pPr>
            <a:r>
              <a:rPr lang="en-ZW" sz="1600" dirty="0">
                <a:solidFill>
                  <a:schemeClr val="tx1"/>
                </a:solidFill>
              </a:rPr>
              <a:t>Age group.</a:t>
            </a:r>
            <a:endParaRPr lang="en-US" sz="1600" dirty="0">
              <a:solidFill>
                <a:schemeClr val="tx1"/>
              </a:solidFill>
            </a:endParaRPr>
          </a:p>
          <a:p>
            <a:pPr>
              <a:lnSpc>
                <a:spcPct val="150000"/>
              </a:lnSpc>
              <a:buFont typeface="Wingdings" panose="05000000000000000000" pitchFamily="2" charset="2"/>
              <a:buChar char="ü"/>
            </a:pPr>
            <a:r>
              <a:rPr lang="en-ZW" sz="1600" dirty="0">
                <a:solidFill>
                  <a:schemeClr val="tx1"/>
                </a:solidFill>
              </a:rPr>
              <a:t>Province of usual residence</a:t>
            </a:r>
          </a:p>
          <a:p>
            <a:pPr>
              <a:lnSpc>
                <a:spcPct val="150000"/>
              </a:lnSpc>
              <a:buFont typeface="Wingdings" panose="05000000000000000000" pitchFamily="2" charset="2"/>
              <a:buChar char="ü"/>
            </a:pPr>
            <a:r>
              <a:rPr lang="en-ZW" sz="1600" dirty="0">
                <a:solidFill>
                  <a:schemeClr val="tx1"/>
                </a:solidFill>
              </a:rPr>
              <a:t>Nationality</a:t>
            </a:r>
          </a:p>
          <a:p>
            <a:pPr algn="just">
              <a:lnSpc>
                <a:spcPct val="150000"/>
              </a:lnSpc>
              <a:spcAft>
                <a:spcPts val="1200"/>
              </a:spcAft>
              <a:buFont typeface="Wingdings" panose="05000000000000000000" pitchFamily="2" charset="2"/>
              <a:buChar char="ü"/>
            </a:pPr>
            <a:r>
              <a:rPr lang="en-GB" sz="1600" dirty="0">
                <a:solidFill>
                  <a:schemeClr val="tx1"/>
                </a:solidFill>
              </a:rPr>
              <a:t>Employment Status</a:t>
            </a:r>
            <a:endParaRPr lang="en-ZW" sz="1600" dirty="0">
              <a:solidFill>
                <a:schemeClr val="tx1"/>
              </a:solidFill>
            </a:endParaRPr>
          </a:p>
          <a:p>
            <a:pPr algn="just">
              <a:spcAft>
                <a:spcPts val="1200"/>
              </a:spcAft>
            </a:pPr>
            <a:endParaRPr lang="en-US" sz="1600" dirty="0">
              <a:solidFill>
                <a:schemeClr val="bg1"/>
              </a:solidFill>
            </a:endParaRPr>
          </a:p>
          <a:p>
            <a:pPr algn="just">
              <a:spcAft>
                <a:spcPts val="1200"/>
              </a:spcAft>
            </a:pPr>
            <a:endParaRPr lang="en-US" dirty="0">
              <a:solidFill>
                <a:schemeClr val="bg1"/>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991" y="1199322"/>
            <a:ext cx="2626923" cy="3035831"/>
          </a:xfrm>
          <a:prstGeom prst="rect">
            <a:avLst/>
          </a:prstGeom>
        </p:spPr>
      </p:pic>
      <p:grpSp>
        <p:nvGrpSpPr>
          <p:cNvPr id="7" name="Group 6">
            <a:extLst>
              <a:ext uri="{FF2B5EF4-FFF2-40B4-BE49-F238E27FC236}">
                <a16:creationId xmlns:a16="http://schemas.microsoft.com/office/drawing/2014/main" id="{4F56AE43-9AA0-4613-8852-7C8BEF66D9E7}"/>
              </a:ext>
            </a:extLst>
          </p:cNvPr>
          <p:cNvGrpSpPr/>
          <p:nvPr/>
        </p:nvGrpSpPr>
        <p:grpSpPr>
          <a:xfrm>
            <a:off x="185813" y="4732045"/>
            <a:ext cx="8815947" cy="360400"/>
            <a:chOff x="0" y="0"/>
            <a:chExt cx="7867936" cy="304200"/>
          </a:xfrm>
        </p:grpSpPr>
        <p:sp>
          <p:nvSpPr>
            <p:cNvPr id="8" name="Rounded Rectangle 13">
              <a:extLst>
                <a:ext uri="{FF2B5EF4-FFF2-40B4-BE49-F238E27FC236}">
                  <a16:creationId xmlns:a16="http://schemas.microsoft.com/office/drawing/2014/main" id="{1D89D25E-AB68-4CF5-B5D2-A0BE14EEB720}"/>
                </a:ext>
              </a:extLst>
            </p:cNvPr>
            <p:cNvSpPr/>
            <p:nvPr/>
          </p:nvSpPr>
          <p:spPr>
            <a:xfrm>
              <a:off x="0" y="0"/>
              <a:ext cx="7867936" cy="304200"/>
            </a:xfrm>
            <a:prstGeom prst="roundRect">
              <a:avLst/>
            </a:prstGeom>
            <a:solidFill>
              <a:srgbClr val="00B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 name="Rounded Rectangle 4">
              <a:extLst>
                <a:ext uri="{FF2B5EF4-FFF2-40B4-BE49-F238E27FC236}">
                  <a16:creationId xmlns:a16="http://schemas.microsoft.com/office/drawing/2014/main" id="{5B4CE4AF-EF8E-4C55-AF86-8149FA449F3C}"/>
                </a:ext>
              </a:extLst>
            </p:cNvPr>
            <p:cNvSpPr txBox="1"/>
            <p:nvPr/>
          </p:nvSpPr>
          <p:spPr>
            <a:xfrm>
              <a:off x="14850" y="14850"/>
              <a:ext cx="7838236" cy="2745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defTabSz="577850">
                <a:lnSpc>
                  <a:spcPct val="90000"/>
                </a:lnSpc>
                <a:spcBef>
                  <a:spcPct val="0"/>
                </a:spcBef>
                <a:spcAft>
                  <a:spcPct val="35000"/>
                </a:spcAft>
              </a:pPr>
              <a:r>
                <a:rPr lang="en-ZW" sz="1200" dirty="0"/>
                <a:t>2</a:t>
              </a:r>
              <a:r>
                <a:rPr lang="en-ZW" sz="1200" baseline="30000" dirty="0"/>
                <a:t>ND</a:t>
              </a:r>
              <a:r>
                <a:rPr lang="en-ZW" sz="1200" dirty="0"/>
                <a:t> </a:t>
              </a:r>
              <a:r>
                <a:rPr lang="en-ZW" sz="1300" b="0" i="0" kern="1200" dirty="0"/>
                <a:t>QUARTER 2026 PRISON ADMISSIONS AND DISCHARGES STATISTICS</a:t>
              </a:r>
              <a:endParaRPr lang="en-ZW" sz="1300" kern="1200" dirty="0"/>
            </a:p>
          </p:txBody>
        </p:sp>
      </p:grpSp>
      <p:sp>
        <p:nvSpPr>
          <p:cNvPr id="150" name="Google Shape;150;p23"/>
          <p:cNvSpPr txBox="1">
            <a:spLocks noGrp="1"/>
          </p:cNvSpPr>
          <p:nvPr>
            <p:ph type="sldNum" sz="quarter" idx="12"/>
          </p:nvPr>
        </p:nvSpPr>
        <p:spPr>
          <a:xfrm>
            <a:off x="8241336" y="4704812"/>
            <a:ext cx="608264" cy="377684"/>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15</a:t>
            </a:fld>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148"/>
        <p:cNvGrpSpPr/>
        <p:nvPr/>
      </p:nvGrpSpPr>
      <p:grpSpPr>
        <a:xfrm>
          <a:off x="0" y="0"/>
          <a:ext cx="0" cy="0"/>
          <a:chOff x="0" y="0"/>
          <a:chExt cx="0" cy="0"/>
        </a:xfrm>
      </p:grpSpPr>
      <p:sp>
        <p:nvSpPr>
          <p:cNvPr id="149" name="Google Shape;149;p23"/>
          <p:cNvSpPr txBox="1">
            <a:spLocks noGrp="1"/>
          </p:cNvSpPr>
          <p:nvPr>
            <p:ph type="title"/>
          </p:nvPr>
        </p:nvSpPr>
        <p:spPr>
          <a:xfrm>
            <a:off x="881931" y="7725"/>
            <a:ext cx="7068300" cy="396300"/>
          </a:xfrm>
          <a:prstGeom prst="rect">
            <a:avLst/>
          </a:prstGeom>
        </p:spPr>
        <p:txBody>
          <a:bodyPr spcFirstLastPara="1" wrap="square" lIns="0" tIns="0" rIns="0" bIns="0" anchor="b" anchorCtr="0">
            <a:noAutofit/>
          </a:bodyPr>
          <a:lstStyle/>
          <a:p>
            <a:pPr lvl="0" algn="ctr"/>
            <a:r>
              <a:rPr lang="en-US" b="1" cap="none" dirty="0"/>
              <a:t>New Prisoners By Age </a:t>
            </a:r>
            <a:r>
              <a:rPr lang="en-US" b="1" cap="none" dirty="0">
                <a:solidFill>
                  <a:schemeClr val="tx1"/>
                </a:solidFill>
              </a:rPr>
              <a:t>Group And Sex</a:t>
            </a:r>
          </a:p>
        </p:txBody>
      </p:sp>
      <p:sp>
        <p:nvSpPr>
          <p:cNvPr id="4" name="Freeform 3"/>
          <p:cNvSpPr/>
          <p:nvPr/>
        </p:nvSpPr>
        <p:spPr>
          <a:xfrm>
            <a:off x="232913" y="455617"/>
            <a:ext cx="2620015" cy="4261760"/>
          </a:xfrm>
          <a:custGeom>
            <a:avLst/>
            <a:gdLst>
              <a:gd name="connsiteX0" fmla="*/ 0 w 2466753"/>
              <a:gd name="connsiteY0" fmla="*/ 411134 h 4090320"/>
              <a:gd name="connsiteX1" fmla="*/ 411134 w 2466753"/>
              <a:gd name="connsiteY1" fmla="*/ 0 h 4090320"/>
              <a:gd name="connsiteX2" fmla="*/ 2055619 w 2466753"/>
              <a:gd name="connsiteY2" fmla="*/ 0 h 4090320"/>
              <a:gd name="connsiteX3" fmla="*/ 2466753 w 2466753"/>
              <a:gd name="connsiteY3" fmla="*/ 411134 h 4090320"/>
              <a:gd name="connsiteX4" fmla="*/ 2466753 w 2466753"/>
              <a:gd name="connsiteY4" fmla="*/ 3679186 h 4090320"/>
              <a:gd name="connsiteX5" fmla="*/ 2055619 w 2466753"/>
              <a:gd name="connsiteY5" fmla="*/ 4090320 h 4090320"/>
              <a:gd name="connsiteX6" fmla="*/ 411134 w 2466753"/>
              <a:gd name="connsiteY6" fmla="*/ 4090320 h 4090320"/>
              <a:gd name="connsiteX7" fmla="*/ 0 w 2466753"/>
              <a:gd name="connsiteY7" fmla="*/ 3679186 h 4090320"/>
              <a:gd name="connsiteX8" fmla="*/ 0 w 2466753"/>
              <a:gd name="connsiteY8" fmla="*/ 411134 h 409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6753" h="4090320">
                <a:moveTo>
                  <a:pt x="0" y="411134"/>
                </a:moveTo>
                <a:cubicBezTo>
                  <a:pt x="0" y="184071"/>
                  <a:pt x="184071" y="0"/>
                  <a:pt x="411134" y="0"/>
                </a:cubicBezTo>
                <a:lnTo>
                  <a:pt x="2055619" y="0"/>
                </a:lnTo>
                <a:cubicBezTo>
                  <a:pt x="2282682" y="0"/>
                  <a:pt x="2466753" y="184071"/>
                  <a:pt x="2466753" y="411134"/>
                </a:cubicBezTo>
                <a:lnTo>
                  <a:pt x="2466753" y="3679186"/>
                </a:lnTo>
                <a:cubicBezTo>
                  <a:pt x="2466753" y="3906249"/>
                  <a:pt x="2282682" y="4090320"/>
                  <a:pt x="2055619" y="4090320"/>
                </a:cubicBezTo>
                <a:lnTo>
                  <a:pt x="411134" y="4090320"/>
                </a:lnTo>
                <a:cubicBezTo>
                  <a:pt x="184071" y="4090320"/>
                  <a:pt x="0" y="3906249"/>
                  <a:pt x="0" y="3679186"/>
                </a:cubicBezTo>
                <a:lnTo>
                  <a:pt x="0" y="411134"/>
                </a:ln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2807" tIns="192807" rIns="192807" bIns="192807" numCol="1" spcCol="1270" anchor="ctr" anchorCtr="0">
            <a:noAutofit/>
          </a:bodyPr>
          <a:lstStyle/>
          <a:p>
            <a:pPr lvl="0" defTabSz="844550">
              <a:lnSpc>
                <a:spcPct val="90000"/>
              </a:lnSpc>
              <a:spcBef>
                <a:spcPct val="0"/>
              </a:spcBef>
              <a:spcAft>
                <a:spcPct val="35000"/>
              </a:spcAft>
            </a:pPr>
            <a:r>
              <a:rPr lang="en-GB" sz="1600" dirty="0"/>
              <a:t>Across both sexes, individuals aged 25–29 account for the highest proportion of new prison admissions, with the 20–24 age group representing the second largest share. Following the peak observed in the 25–29 cohort, admissions decline consistently across successive older age categories. This pattern indicates that the likelihood of new admission decreases with increasing age.</a:t>
            </a:r>
            <a:endParaRPr lang="en-ZW" sz="2000" kern="1200" dirty="0">
              <a:solidFill>
                <a:schemeClr val="tx1"/>
              </a:solidFill>
            </a:endParaRPr>
          </a:p>
        </p:txBody>
      </p:sp>
      <p:sp>
        <p:nvSpPr>
          <p:cNvPr id="12" name="Rounded Rectangle 4"/>
          <p:cNvSpPr txBox="1"/>
          <p:nvPr/>
        </p:nvSpPr>
        <p:spPr>
          <a:xfrm>
            <a:off x="487289" y="4717377"/>
            <a:ext cx="8494151" cy="274500"/>
          </a:xfrm>
          <a:prstGeom prst="rect">
            <a:avLst/>
          </a:prstGeom>
          <a:solidFill>
            <a:srgbClr val="00B050"/>
          </a:solid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defTabSz="577850">
              <a:lnSpc>
                <a:spcPct val="90000"/>
              </a:lnSpc>
              <a:spcBef>
                <a:spcPct val="0"/>
              </a:spcBef>
              <a:spcAft>
                <a:spcPct val="35000"/>
              </a:spcAft>
            </a:pPr>
            <a:r>
              <a:rPr lang="en-ZW" sz="1200" dirty="0"/>
              <a:t>2</a:t>
            </a:r>
            <a:r>
              <a:rPr lang="en-ZW" sz="1200" baseline="30000" dirty="0"/>
              <a:t>ND</a:t>
            </a:r>
            <a:r>
              <a:rPr lang="en-ZW" sz="1200" dirty="0"/>
              <a:t> </a:t>
            </a:r>
            <a:r>
              <a:rPr lang="en-ZW" sz="1300" b="0" i="0" kern="1200" dirty="0"/>
              <a:t>QUARTER 2026 PRISON ADMISSIONS AND DISCHARGES STATISTICS</a:t>
            </a:r>
            <a:endParaRPr lang="en-ZW" sz="1300" kern="1200" dirty="0"/>
          </a:p>
        </p:txBody>
      </p:sp>
      <p:sp>
        <p:nvSpPr>
          <p:cNvPr id="13" name="Google Shape;150;p23"/>
          <p:cNvSpPr txBox="1">
            <a:spLocks/>
          </p:cNvSpPr>
          <p:nvPr/>
        </p:nvSpPr>
        <p:spPr>
          <a:xfrm>
            <a:off x="8274466" y="4665785"/>
            <a:ext cx="608264" cy="377684"/>
          </a:xfrm>
          <a:prstGeom prst="rect">
            <a:avLst/>
          </a:prstGeom>
        </p:spPr>
        <p:txBody>
          <a:bodyPr spcFirstLastPara="1" vert="horz" wrap="square" lIns="0" tIns="0" rIns="0" bIns="0" rtlCol="0" anchor="ctr" anchorCtr="0">
            <a:noAutofit/>
          </a:bodyPr>
          <a:lstStyle>
            <a:defPPr>
              <a:defRPr lang="en-US"/>
            </a:defPPr>
            <a:lvl1pPr marL="0" algn="r" defTabSz="457200" rtl="0" eaLnBrk="1" latinLnBrk="0" hangingPunct="1">
              <a:defRPr sz="21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 dirty="0"/>
              <a:t>13</a:t>
            </a:r>
          </a:p>
        </p:txBody>
      </p:sp>
      <p:pic>
        <p:nvPicPr>
          <p:cNvPr id="7" name="Picture 6">
            <a:extLst>
              <a:ext uri="{FF2B5EF4-FFF2-40B4-BE49-F238E27FC236}">
                <a16:creationId xmlns:a16="http://schemas.microsoft.com/office/drawing/2014/main" id="{5B5AEFB1-87DD-4A55-AEEC-F2E0D87B2751}"/>
              </a:ext>
            </a:extLst>
          </p:cNvPr>
          <p:cNvPicPr/>
          <p:nvPr/>
        </p:nvPicPr>
        <p:blipFill>
          <a:blip r:embed="rId3">
            <a:clrChange>
              <a:clrFrom>
                <a:srgbClr val="FFFFFF"/>
              </a:clrFrom>
              <a:clrTo>
                <a:srgbClr val="FFFFFF">
                  <a:alpha val="0"/>
                </a:srgbClr>
              </a:clrTo>
            </a:clrChange>
          </a:blip>
          <a:stretch>
            <a:fillRect/>
          </a:stretch>
        </p:blipFill>
        <p:spPr>
          <a:xfrm>
            <a:off x="3007672" y="927322"/>
            <a:ext cx="6063901" cy="3478503"/>
          </a:xfrm>
          <a:prstGeom prst="rect">
            <a:avLst/>
          </a:prstGeom>
          <a:ln>
            <a:noFill/>
          </a:ln>
        </p:spPr>
      </p:pic>
    </p:spTree>
    <p:extLst>
      <p:ext uri="{BB962C8B-B14F-4D97-AF65-F5344CB8AC3E}">
        <p14:creationId xmlns:p14="http://schemas.microsoft.com/office/powerpoint/2010/main" val="31189970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167"/>
        <p:cNvGrpSpPr/>
        <p:nvPr/>
      </p:nvGrpSpPr>
      <p:grpSpPr>
        <a:xfrm>
          <a:off x="0" y="0"/>
          <a:ext cx="0" cy="0"/>
          <a:chOff x="0" y="0"/>
          <a:chExt cx="0" cy="0"/>
        </a:xfrm>
      </p:grpSpPr>
      <p:sp>
        <p:nvSpPr>
          <p:cNvPr id="168" name="Google Shape;168;p24"/>
          <p:cNvSpPr txBox="1">
            <a:spLocks noGrp="1"/>
          </p:cNvSpPr>
          <p:nvPr>
            <p:ph type="title"/>
          </p:nvPr>
        </p:nvSpPr>
        <p:spPr>
          <a:xfrm>
            <a:off x="331304" y="111317"/>
            <a:ext cx="8557419" cy="396300"/>
          </a:xfrm>
          <a:prstGeom prst="rect">
            <a:avLst/>
          </a:prstGeom>
        </p:spPr>
        <p:txBody>
          <a:bodyPr spcFirstLastPara="1" wrap="square" lIns="0" tIns="0" rIns="0" bIns="0" anchor="b" anchorCtr="0">
            <a:noAutofit/>
          </a:bodyPr>
          <a:lstStyle/>
          <a:p>
            <a:pPr lvl="0" algn="ctr"/>
            <a:r>
              <a:rPr lang="en-US" b="1" cap="none" dirty="0"/>
              <a:t>New prisoners by Province of Usual Residence and sex </a:t>
            </a:r>
            <a:endParaRPr b="1" cap="none" dirty="0"/>
          </a:p>
        </p:txBody>
      </p:sp>
      <p:sp>
        <p:nvSpPr>
          <p:cNvPr id="27" name="Rounded Rectangle 4"/>
          <p:cNvSpPr txBox="1"/>
          <p:nvPr/>
        </p:nvSpPr>
        <p:spPr>
          <a:xfrm>
            <a:off x="251820" y="4678457"/>
            <a:ext cx="8747669" cy="274500"/>
          </a:xfrm>
          <a:prstGeom prst="rect">
            <a:avLst/>
          </a:prstGeom>
          <a:solidFill>
            <a:srgbClr val="00B050"/>
          </a:solid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defTabSz="577850">
              <a:lnSpc>
                <a:spcPct val="90000"/>
              </a:lnSpc>
              <a:spcBef>
                <a:spcPct val="0"/>
              </a:spcBef>
              <a:spcAft>
                <a:spcPct val="35000"/>
              </a:spcAft>
            </a:pPr>
            <a:r>
              <a:rPr lang="en-ZW" sz="1200" dirty="0"/>
              <a:t>2</a:t>
            </a:r>
            <a:r>
              <a:rPr lang="en-ZW" sz="1200" baseline="30000" dirty="0"/>
              <a:t>ND</a:t>
            </a:r>
            <a:r>
              <a:rPr lang="en-ZW" sz="1200" dirty="0"/>
              <a:t> </a:t>
            </a:r>
            <a:r>
              <a:rPr lang="en-ZW" sz="1300" b="0" i="0" kern="1200" dirty="0"/>
              <a:t>QUARTER 2026 PRISON ADMISSIONS AND DISCHARGES STATISTICS</a:t>
            </a:r>
            <a:endParaRPr lang="en-ZW" sz="1300" kern="1200" dirty="0"/>
          </a:p>
        </p:txBody>
      </p:sp>
      <p:sp>
        <p:nvSpPr>
          <p:cNvPr id="13" name="Google Shape;150;p23"/>
          <p:cNvSpPr txBox="1">
            <a:spLocks noGrp="1"/>
          </p:cNvSpPr>
          <p:nvPr>
            <p:ph type="sldNum" sz="quarter" idx="12"/>
          </p:nvPr>
        </p:nvSpPr>
        <p:spPr>
          <a:xfrm>
            <a:off x="8241336" y="4612777"/>
            <a:ext cx="608264" cy="377684"/>
          </a:xfrm>
          <a:prstGeom prst="rect">
            <a:avLst/>
          </a:prstGeom>
        </p:spPr>
        <p:txBody>
          <a:bodyPr spcFirstLastPara="1" wrap="square" lIns="0" tIns="0" rIns="0" bIns="0" anchor="ctr" anchorCtr="0">
            <a:noAutofit/>
          </a:bodyPr>
          <a:lstStyle/>
          <a:p>
            <a:pPr marL="0" lvl="0" indent="0" algn="r" rtl="0">
              <a:spcBef>
                <a:spcPts val="0"/>
              </a:spcBef>
              <a:spcAft>
                <a:spcPts val="0"/>
              </a:spcAft>
              <a:buNone/>
            </a:pPr>
            <a:r>
              <a:rPr lang="en-US" dirty="0"/>
              <a:t>16</a:t>
            </a:r>
            <a:endParaRPr dirty="0"/>
          </a:p>
        </p:txBody>
      </p:sp>
      <p:sp>
        <p:nvSpPr>
          <p:cNvPr id="12" name="TextBox 11"/>
          <p:cNvSpPr txBox="1"/>
          <p:nvPr/>
        </p:nvSpPr>
        <p:spPr>
          <a:xfrm>
            <a:off x="331305" y="689113"/>
            <a:ext cx="3969026" cy="3693319"/>
          </a:xfrm>
          <a:prstGeom prst="rect">
            <a:avLst/>
          </a:prstGeom>
          <a:noFill/>
        </p:spPr>
        <p:txBody>
          <a:bodyPr wrap="square" rtlCol="0">
            <a:spAutoFit/>
          </a:bodyPr>
          <a:lstStyle/>
          <a:p>
            <a:pPr marL="342900" indent="-342900">
              <a:buFont typeface="+mj-lt"/>
              <a:buAutoNum type="alphaLcParenR"/>
            </a:pPr>
            <a:r>
              <a:rPr lang="en-US" dirty="0"/>
              <a:t>Most new prisoners usually lived in Harare (21.8%), followed by Manicaland (14.5%), Midlands (12.4%) and Mashonaland West (9.8%).</a:t>
            </a:r>
          </a:p>
          <a:p>
            <a:pPr marL="342900" indent="-342900">
              <a:buFont typeface="+mj-lt"/>
              <a:buAutoNum type="alphaLcParenR"/>
            </a:pPr>
            <a:r>
              <a:rPr lang="en-US" dirty="0"/>
              <a:t>Most new male prisoners usually lived in Harare (</a:t>
            </a:r>
            <a:r>
              <a:rPr lang="en-ZW" dirty="0"/>
              <a:t>20.8</a:t>
            </a:r>
            <a:r>
              <a:rPr lang="en-US" dirty="0"/>
              <a:t>%), followed by Manicaland (14.6%) and Midlands (12.4%).</a:t>
            </a:r>
          </a:p>
          <a:p>
            <a:pPr marL="342900" indent="-342900">
              <a:buFont typeface="+mj-lt"/>
              <a:buAutoNum type="alphaLcParenR"/>
            </a:pPr>
            <a:r>
              <a:rPr lang="en-US" dirty="0"/>
              <a:t>The majority of new female prisoners were from Harare (34.2%), followed by </a:t>
            </a:r>
            <a:r>
              <a:rPr lang="en-ZW" dirty="0">
                <a:solidFill>
                  <a:srgbClr val="000000"/>
                </a:solidFill>
                <a:latin typeface="Arial"/>
                <a:cs typeface="Arial"/>
              </a:rPr>
              <a:t>Manicaland </a:t>
            </a:r>
            <a:r>
              <a:rPr lang="en-US" dirty="0"/>
              <a:t>(13.1%), Midlands (11.8%) Mashonaland</a:t>
            </a:r>
            <a:r>
              <a:rPr lang="en-ZW" dirty="0">
                <a:solidFill>
                  <a:srgbClr val="000000"/>
                </a:solidFill>
                <a:latin typeface="Arial"/>
                <a:cs typeface="Arial"/>
              </a:rPr>
              <a:t> Central </a:t>
            </a:r>
            <a:r>
              <a:rPr lang="en-US" dirty="0"/>
              <a:t>(8.4%).</a:t>
            </a:r>
          </a:p>
        </p:txBody>
      </p:sp>
      <p:graphicFrame>
        <p:nvGraphicFramePr>
          <p:cNvPr id="6" name="Table 5"/>
          <p:cNvGraphicFramePr>
            <a:graphicFrameLocks noGrp="1"/>
          </p:cNvGraphicFramePr>
          <p:nvPr>
            <p:extLst>
              <p:ext uri="{D42A27DB-BD31-4B8C-83A1-F6EECF244321}">
                <p14:modId xmlns:p14="http://schemas.microsoft.com/office/powerpoint/2010/main" val="2150854591"/>
              </p:ext>
            </p:extLst>
          </p:nvPr>
        </p:nvGraphicFramePr>
        <p:xfrm>
          <a:off x="4407408" y="619641"/>
          <a:ext cx="4503600" cy="3955632"/>
        </p:xfrm>
        <a:graphic>
          <a:graphicData uri="http://schemas.openxmlformats.org/drawingml/2006/table">
            <a:tbl>
              <a:tblPr>
                <a:tableStyleId>{E4B8CE54-D7E4-4D6C-B30F-6A91B47CCFBE}</a:tableStyleId>
              </a:tblPr>
              <a:tblGrid>
                <a:gridCol w="1876501">
                  <a:extLst>
                    <a:ext uri="{9D8B030D-6E8A-4147-A177-3AD203B41FA5}">
                      <a16:colId xmlns:a16="http://schemas.microsoft.com/office/drawing/2014/main" val="838206805"/>
                    </a:ext>
                  </a:extLst>
                </a:gridCol>
                <a:gridCol w="989427">
                  <a:extLst>
                    <a:ext uri="{9D8B030D-6E8A-4147-A177-3AD203B41FA5}">
                      <a16:colId xmlns:a16="http://schemas.microsoft.com/office/drawing/2014/main" val="2715841804"/>
                    </a:ext>
                  </a:extLst>
                </a:gridCol>
                <a:gridCol w="818836">
                  <a:extLst>
                    <a:ext uri="{9D8B030D-6E8A-4147-A177-3AD203B41FA5}">
                      <a16:colId xmlns:a16="http://schemas.microsoft.com/office/drawing/2014/main" val="1930389908"/>
                    </a:ext>
                  </a:extLst>
                </a:gridCol>
                <a:gridCol w="818836">
                  <a:extLst>
                    <a:ext uri="{9D8B030D-6E8A-4147-A177-3AD203B41FA5}">
                      <a16:colId xmlns:a16="http://schemas.microsoft.com/office/drawing/2014/main" val="1812168061"/>
                    </a:ext>
                  </a:extLst>
                </a:gridCol>
              </a:tblGrid>
              <a:tr h="287473">
                <a:tc>
                  <a:txBody>
                    <a:bodyPr/>
                    <a:lstStyle/>
                    <a:p>
                      <a:pPr algn="l" fontAlgn="b"/>
                      <a:r>
                        <a:rPr lang="en-US" sz="1400" b="1" u="none" strike="noStrike" dirty="0">
                          <a:effectLst/>
                        </a:rPr>
                        <a:t>Province</a:t>
                      </a:r>
                      <a:endParaRPr lang="en-US" sz="1400" b="1"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400" b="1" u="none" strike="noStrike" dirty="0">
                          <a:effectLst/>
                        </a:rPr>
                        <a:t>Male</a:t>
                      </a:r>
                      <a:endParaRPr lang="en-US" sz="1400" b="1"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400" b="1" u="none" strike="noStrike">
                          <a:effectLst/>
                        </a:rPr>
                        <a:t>Female</a:t>
                      </a:r>
                      <a:endParaRPr lang="en-US" sz="1400" b="1"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b"/>
                      <a:r>
                        <a:rPr lang="en-US" sz="1400" b="1" u="none" strike="noStrike" dirty="0">
                          <a:effectLst/>
                        </a:rPr>
                        <a:t>Total</a:t>
                      </a:r>
                      <a:endParaRPr lang="en-US" sz="1400" b="1"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1547951986"/>
                  </a:ext>
                </a:extLst>
              </a:tr>
              <a:tr h="333469">
                <a:tc>
                  <a:txBody>
                    <a:bodyPr/>
                    <a:lstStyle/>
                    <a:p>
                      <a:pPr marL="0" algn="l" defTabSz="685800" rtl="0" eaLnBrk="1" fontAlgn="b" latinLnBrk="0" hangingPunct="1"/>
                      <a:r>
                        <a:rPr lang="en-ZW" sz="1400" b="0" u="none" strike="noStrike" kern="1200" dirty="0">
                          <a:solidFill>
                            <a:srgbClr val="000000"/>
                          </a:solidFill>
                          <a:effectLst/>
                          <a:latin typeface="Arial"/>
                          <a:cs typeface="Arial"/>
                        </a:rPr>
                        <a:t>Harare</a:t>
                      </a:r>
                    </a:p>
                  </a:txBody>
                  <a:tcPr marL="6350" marR="6350" marT="6350" marB="0" anchor="ctr"/>
                </a:tc>
                <a:tc>
                  <a:txBody>
                    <a:bodyPr/>
                    <a:lstStyle/>
                    <a:p>
                      <a:pPr marL="0" algn="ctr" defTabSz="685800" rtl="0" eaLnBrk="1" fontAlgn="b" latinLnBrk="0" hangingPunct="1"/>
                      <a:r>
                        <a:rPr lang="en-ZW" sz="1400" b="0" u="none" strike="noStrike" kern="1200" dirty="0">
                          <a:solidFill>
                            <a:srgbClr val="000000"/>
                          </a:solidFill>
                          <a:effectLst/>
                          <a:latin typeface="Arial"/>
                          <a:cs typeface="Arial"/>
                        </a:rPr>
                        <a:t>20.8</a:t>
                      </a:r>
                    </a:p>
                  </a:txBody>
                  <a:tcPr marL="6350" marR="6350" marT="6350" marB="0" anchor="ctr"/>
                </a:tc>
                <a:tc>
                  <a:txBody>
                    <a:bodyPr/>
                    <a:lstStyle/>
                    <a:p>
                      <a:pPr marL="0" algn="ctr" defTabSz="685800" rtl="0" eaLnBrk="1" fontAlgn="b" latinLnBrk="0" hangingPunct="1"/>
                      <a:r>
                        <a:rPr lang="en-ZW" sz="1400" b="0" u="none" strike="noStrike" kern="1200">
                          <a:solidFill>
                            <a:srgbClr val="000000"/>
                          </a:solidFill>
                          <a:effectLst/>
                          <a:latin typeface="Arial"/>
                          <a:cs typeface="Arial"/>
                        </a:rPr>
                        <a:t>34.2</a:t>
                      </a:r>
                    </a:p>
                  </a:txBody>
                  <a:tcPr marL="6350" marR="6350" marT="6350" marB="0" anchor="ctr"/>
                </a:tc>
                <a:tc>
                  <a:txBody>
                    <a:bodyPr/>
                    <a:lstStyle/>
                    <a:p>
                      <a:pPr marL="0" algn="ctr" defTabSz="685800" rtl="0" eaLnBrk="1" fontAlgn="b" latinLnBrk="0" hangingPunct="1"/>
                      <a:r>
                        <a:rPr lang="en-ZW" sz="1400" b="0" u="none" strike="noStrike" kern="1200">
                          <a:solidFill>
                            <a:srgbClr val="000000"/>
                          </a:solidFill>
                          <a:effectLst/>
                          <a:latin typeface="Arial"/>
                          <a:cs typeface="Arial"/>
                        </a:rPr>
                        <a:t>21.8</a:t>
                      </a:r>
                    </a:p>
                  </a:txBody>
                  <a:tcPr marL="6350" marR="6350" marT="6350" marB="0" anchor="ctr"/>
                </a:tc>
                <a:extLst>
                  <a:ext uri="{0D108BD9-81ED-4DB2-BD59-A6C34878D82A}">
                    <a16:rowId xmlns:a16="http://schemas.microsoft.com/office/drawing/2014/main" val="682229182"/>
                  </a:ext>
                </a:extLst>
              </a:tr>
              <a:tr h="333469">
                <a:tc>
                  <a:txBody>
                    <a:bodyPr/>
                    <a:lstStyle/>
                    <a:p>
                      <a:pPr marL="0" algn="l" defTabSz="685800" rtl="0" eaLnBrk="1" fontAlgn="b" latinLnBrk="0" hangingPunct="1"/>
                      <a:r>
                        <a:rPr lang="en-ZW" sz="1400" b="0" u="none" strike="noStrike" kern="1200" dirty="0">
                          <a:solidFill>
                            <a:srgbClr val="000000"/>
                          </a:solidFill>
                          <a:effectLst/>
                          <a:latin typeface="Arial"/>
                          <a:cs typeface="Arial"/>
                        </a:rPr>
                        <a:t>Manicaland</a:t>
                      </a:r>
                    </a:p>
                  </a:txBody>
                  <a:tcPr marL="6350" marR="6350" marT="6350" marB="0" anchor="ctr"/>
                </a:tc>
                <a:tc>
                  <a:txBody>
                    <a:bodyPr/>
                    <a:lstStyle/>
                    <a:p>
                      <a:pPr marL="0" algn="ctr" defTabSz="685800" rtl="0" eaLnBrk="1" fontAlgn="b" latinLnBrk="0" hangingPunct="1"/>
                      <a:r>
                        <a:rPr lang="en-ZW" sz="1400" b="0" u="none" strike="noStrike" kern="1200" dirty="0">
                          <a:solidFill>
                            <a:srgbClr val="000000"/>
                          </a:solidFill>
                          <a:effectLst/>
                          <a:latin typeface="Arial"/>
                          <a:cs typeface="Arial"/>
                        </a:rPr>
                        <a:t>14.6</a:t>
                      </a:r>
                    </a:p>
                  </a:txBody>
                  <a:tcPr marL="6350" marR="6350" marT="6350" marB="0" anchor="ctr"/>
                </a:tc>
                <a:tc>
                  <a:txBody>
                    <a:bodyPr/>
                    <a:lstStyle/>
                    <a:p>
                      <a:pPr marL="0" algn="ctr" defTabSz="685800" rtl="0" eaLnBrk="1" fontAlgn="b" latinLnBrk="0" hangingPunct="1"/>
                      <a:r>
                        <a:rPr lang="en-ZW" sz="1400" b="0" u="none" strike="noStrike" kern="1200" dirty="0">
                          <a:solidFill>
                            <a:srgbClr val="000000"/>
                          </a:solidFill>
                          <a:effectLst/>
                          <a:latin typeface="Arial"/>
                          <a:cs typeface="Arial"/>
                        </a:rPr>
                        <a:t>13.1</a:t>
                      </a:r>
                    </a:p>
                  </a:txBody>
                  <a:tcPr marL="6350" marR="6350" marT="6350" marB="0" anchor="ctr"/>
                </a:tc>
                <a:tc>
                  <a:txBody>
                    <a:bodyPr/>
                    <a:lstStyle/>
                    <a:p>
                      <a:pPr marL="0" algn="ctr" defTabSz="685800" rtl="0" eaLnBrk="1" fontAlgn="b" latinLnBrk="0" hangingPunct="1"/>
                      <a:r>
                        <a:rPr lang="en-ZW" sz="1400" b="0" u="none" strike="noStrike" kern="1200">
                          <a:solidFill>
                            <a:srgbClr val="000000"/>
                          </a:solidFill>
                          <a:effectLst/>
                          <a:latin typeface="Arial"/>
                          <a:cs typeface="Arial"/>
                        </a:rPr>
                        <a:t>14.5</a:t>
                      </a:r>
                    </a:p>
                  </a:txBody>
                  <a:tcPr marL="6350" marR="6350" marT="6350" marB="0" anchor="ctr"/>
                </a:tc>
                <a:extLst>
                  <a:ext uri="{0D108BD9-81ED-4DB2-BD59-A6C34878D82A}">
                    <a16:rowId xmlns:a16="http://schemas.microsoft.com/office/drawing/2014/main" val="3814043645"/>
                  </a:ext>
                </a:extLst>
              </a:tr>
              <a:tr h="333469">
                <a:tc>
                  <a:txBody>
                    <a:bodyPr/>
                    <a:lstStyle/>
                    <a:p>
                      <a:pPr marL="0" algn="l" defTabSz="685800" rtl="0" eaLnBrk="1" fontAlgn="b" latinLnBrk="0" hangingPunct="1"/>
                      <a:r>
                        <a:rPr lang="en-ZW" sz="1400" b="0" u="none" strike="noStrike" kern="1200" dirty="0">
                          <a:solidFill>
                            <a:srgbClr val="000000"/>
                          </a:solidFill>
                          <a:effectLst/>
                          <a:latin typeface="Arial"/>
                          <a:cs typeface="Arial"/>
                        </a:rPr>
                        <a:t>Midlands</a:t>
                      </a:r>
                    </a:p>
                  </a:txBody>
                  <a:tcPr marL="6350" marR="6350" marT="6350" marB="0" anchor="ctr"/>
                </a:tc>
                <a:tc>
                  <a:txBody>
                    <a:bodyPr/>
                    <a:lstStyle/>
                    <a:p>
                      <a:pPr marL="0" algn="ctr" defTabSz="685800" rtl="0" eaLnBrk="1" fontAlgn="b" latinLnBrk="0" hangingPunct="1"/>
                      <a:r>
                        <a:rPr lang="en-ZW" sz="1400" b="0" u="none" strike="noStrike" kern="1200" dirty="0">
                          <a:solidFill>
                            <a:srgbClr val="000000"/>
                          </a:solidFill>
                          <a:effectLst/>
                          <a:latin typeface="Arial"/>
                          <a:cs typeface="Arial"/>
                        </a:rPr>
                        <a:t>12.4</a:t>
                      </a:r>
                    </a:p>
                  </a:txBody>
                  <a:tcPr marL="6350" marR="6350" marT="6350" marB="0" anchor="ctr"/>
                </a:tc>
                <a:tc>
                  <a:txBody>
                    <a:bodyPr/>
                    <a:lstStyle/>
                    <a:p>
                      <a:pPr marL="0" algn="ctr" defTabSz="685800" rtl="0" eaLnBrk="1" fontAlgn="b" latinLnBrk="0" hangingPunct="1"/>
                      <a:r>
                        <a:rPr lang="en-ZW" sz="1400" b="0" u="none" strike="noStrike" kern="1200" dirty="0">
                          <a:solidFill>
                            <a:srgbClr val="000000"/>
                          </a:solidFill>
                          <a:effectLst/>
                          <a:latin typeface="Arial"/>
                          <a:cs typeface="Arial"/>
                        </a:rPr>
                        <a:t>11.8</a:t>
                      </a:r>
                    </a:p>
                  </a:txBody>
                  <a:tcPr marL="6350" marR="6350" marT="6350" marB="0" anchor="ctr"/>
                </a:tc>
                <a:tc>
                  <a:txBody>
                    <a:bodyPr/>
                    <a:lstStyle/>
                    <a:p>
                      <a:pPr marL="0" algn="ctr" defTabSz="685800" rtl="0" eaLnBrk="1" fontAlgn="b" latinLnBrk="0" hangingPunct="1"/>
                      <a:r>
                        <a:rPr lang="en-ZW" sz="1400" b="0" u="none" strike="noStrike" kern="1200">
                          <a:solidFill>
                            <a:srgbClr val="000000"/>
                          </a:solidFill>
                          <a:effectLst/>
                          <a:latin typeface="Arial"/>
                          <a:cs typeface="Arial"/>
                        </a:rPr>
                        <a:t>12.4</a:t>
                      </a:r>
                    </a:p>
                  </a:txBody>
                  <a:tcPr marL="6350" marR="6350" marT="6350" marB="0" anchor="ctr"/>
                </a:tc>
                <a:extLst>
                  <a:ext uri="{0D108BD9-81ED-4DB2-BD59-A6C34878D82A}">
                    <a16:rowId xmlns:a16="http://schemas.microsoft.com/office/drawing/2014/main" val="3011519212"/>
                  </a:ext>
                </a:extLst>
              </a:tr>
              <a:tr h="333469">
                <a:tc>
                  <a:txBody>
                    <a:bodyPr/>
                    <a:lstStyle/>
                    <a:p>
                      <a:pPr marL="0" algn="l" defTabSz="685800" rtl="0" eaLnBrk="1" fontAlgn="b" latinLnBrk="0" hangingPunct="1"/>
                      <a:r>
                        <a:rPr lang="en-ZW" sz="1400" b="0" u="none" strike="noStrike" kern="1200" dirty="0">
                          <a:solidFill>
                            <a:srgbClr val="000000"/>
                          </a:solidFill>
                          <a:effectLst/>
                          <a:latin typeface="Arial"/>
                          <a:cs typeface="Arial"/>
                        </a:rPr>
                        <a:t>Mash West</a:t>
                      </a:r>
                    </a:p>
                  </a:txBody>
                  <a:tcPr marL="6350" marR="6350" marT="6350" marB="0" anchor="ctr"/>
                </a:tc>
                <a:tc>
                  <a:txBody>
                    <a:bodyPr/>
                    <a:lstStyle/>
                    <a:p>
                      <a:pPr marL="0" algn="ctr" defTabSz="685800" rtl="0" eaLnBrk="1" fontAlgn="b" latinLnBrk="0" hangingPunct="1"/>
                      <a:r>
                        <a:rPr lang="en-ZW" sz="1400" b="0" u="none" strike="noStrike" kern="1200" dirty="0">
                          <a:solidFill>
                            <a:srgbClr val="000000"/>
                          </a:solidFill>
                          <a:effectLst/>
                          <a:latin typeface="Arial"/>
                          <a:cs typeface="Arial"/>
                        </a:rPr>
                        <a:t>10</a:t>
                      </a:r>
                    </a:p>
                  </a:txBody>
                  <a:tcPr marL="6350" marR="6350" marT="6350" marB="0" anchor="ctr"/>
                </a:tc>
                <a:tc>
                  <a:txBody>
                    <a:bodyPr/>
                    <a:lstStyle/>
                    <a:p>
                      <a:pPr marL="0" algn="ctr" defTabSz="685800" rtl="0" eaLnBrk="1" fontAlgn="b" latinLnBrk="0" hangingPunct="1"/>
                      <a:r>
                        <a:rPr lang="en-ZW" sz="1400" b="0" u="none" strike="noStrike" kern="1200" dirty="0">
                          <a:solidFill>
                            <a:srgbClr val="000000"/>
                          </a:solidFill>
                          <a:effectLst/>
                          <a:latin typeface="Arial"/>
                          <a:cs typeface="Arial"/>
                        </a:rPr>
                        <a:t>7.4</a:t>
                      </a:r>
                    </a:p>
                  </a:txBody>
                  <a:tcPr marL="6350" marR="6350" marT="6350" marB="0" anchor="ctr"/>
                </a:tc>
                <a:tc>
                  <a:txBody>
                    <a:bodyPr/>
                    <a:lstStyle/>
                    <a:p>
                      <a:pPr marL="0" algn="ctr" defTabSz="685800" rtl="0" eaLnBrk="1" fontAlgn="b" latinLnBrk="0" hangingPunct="1"/>
                      <a:r>
                        <a:rPr lang="en-ZW" sz="1400" b="0" u="none" strike="noStrike" kern="1200">
                          <a:solidFill>
                            <a:srgbClr val="000000"/>
                          </a:solidFill>
                          <a:effectLst/>
                          <a:latin typeface="Arial"/>
                          <a:cs typeface="Arial"/>
                        </a:rPr>
                        <a:t>9.8</a:t>
                      </a:r>
                    </a:p>
                  </a:txBody>
                  <a:tcPr marL="6350" marR="6350" marT="6350" marB="0" anchor="ctr"/>
                </a:tc>
                <a:extLst>
                  <a:ext uri="{0D108BD9-81ED-4DB2-BD59-A6C34878D82A}">
                    <a16:rowId xmlns:a16="http://schemas.microsoft.com/office/drawing/2014/main" val="150082202"/>
                  </a:ext>
                </a:extLst>
              </a:tr>
              <a:tr h="333469">
                <a:tc>
                  <a:txBody>
                    <a:bodyPr/>
                    <a:lstStyle/>
                    <a:p>
                      <a:pPr marL="0" algn="l" defTabSz="685800" rtl="0" eaLnBrk="1" fontAlgn="b" latinLnBrk="0" hangingPunct="1"/>
                      <a:r>
                        <a:rPr lang="en-ZW" sz="1400" b="0" u="none" strike="noStrike" kern="1200">
                          <a:solidFill>
                            <a:srgbClr val="000000"/>
                          </a:solidFill>
                          <a:effectLst/>
                          <a:latin typeface="Arial"/>
                          <a:cs typeface="Arial"/>
                        </a:rPr>
                        <a:t>Masvingo</a:t>
                      </a:r>
                    </a:p>
                  </a:txBody>
                  <a:tcPr marL="6350" marR="6350" marT="6350" marB="0" anchor="ctr"/>
                </a:tc>
                <a:tc>
                  <a:txBody>
                    <a:bodyPr/>
                    <a:lstStyle/>
                    <a:p>
                      <a:pPr marL="0" algn="ctr" defTabSz="685800" rtl="0" eaLnBrk="1" fontAlgn="b" latinLnBrk="0" hangingPunct="1"/>
                      <a:r>
                        <a:rPr lang="en-ZW" sz="1400" b="0" u="none" strike="noStrike" kern="1200" dirty="0">
                          <a:solidFill>
                            <a:srgbClr val="000000"/>
                          </a:solidFill>
                          <a:effectLst/>
                          <a:latin typeface="Arial"/>
                          <a:cs typeface="Arial"/>
                        </a:rPr>
                        <a:t>8.5</a:t>
                      </a:r>
                    </a:p>
                  </a:txBody>
                  <a:tcPr marL="6350" marR="6350" marT="6350" marB="0" anchor="ctr"/>
                </a:tc>
                <a:tc>
                  <a:txBody>
                    <a:bodyPr/>
                    <a:lstStyle/>
                    <a:p>
                      <a:pPr marL="0" algn="ctr" defTabSz="685800" rtl="0" eaLnBrk="1" fontAlgn="b" latinLnBrk="0" hangingPunct="1"/>
                      <a:r>
                        <a:rPr lang="en-ZW" sz="1400" b="0" u="none" strike="noStrike" kern="1200" dirty="0">
                          <a:solidFill>
                            <a:srgbClr val="000000"/>
                          </a:solidFill>
                          <a:effectLst/>
                          <a:latin typeface="Arial"/>
                          <a:cs typeface="Arial"/>
                        </a:rPr>
                        <a:t>6.1</a:t>
                      </a:r>
                    </a:p>
                  </a:txBody>
                  <a:tcPr marL="6350" marR="6350" marT="6350" marB="0" anchor="ctr"/>
                </a:tc>
                <a:tc>
                  <a:txBody>
                    <a:bodyPr/>
                    <a:lstStyle/>
                    <a:p>
                      <a:pPr marL="0" algn="ctr" defTabSz="685800" rtl="0" eaLnBrk="1" fontAlgn="b" latinLnBrk="0" hangingPunct="1"/>
                      <a:r>
                        <a:rPr lang="en-ZW" sz="1400" b="0" u="none" strike="noStrike" kern="1200" dirty="0">
                          <a:solidFill>
                            <a:srgbClr val="000000"/>
                          </a:solidFill>
                          <a:effectLst/>
                          <a:latin typeface="Arial"/>
                          <a:cs typeface="Arial"/>
                        </a:rPr>
                        <a:t>8.3</a:t>
                      </a:r>
                    </a:p>
                  </a:txBody>
                  <a:tcPr marL="6350" marR="6350" marT="6350" marB="0" anchor="ctr"/>
                </a:tc>
                <a:extLst>
                  <a:ext uri="{0D108BD9-81ED-4DB2-BD59-A6C34878D82A}">
                    <a16:rowId xmlns:a16="http://schemas.microsoft.com/office/drawing/2014/main" val="510851247"/>
                  </a:ext>
                </a:extLst>
              </a:tr>
              <a:tr h="333469">
                <a:tc>
                  <a:txBody>
                    <a:bodyPr/>
                    <a:lstStyle/>
                    <a:p>
                      <a:pPr marL="0" algn="l" defTabSz="685800" rtl="0" eaLnBrk="1" fontAlgn="b" latinLnBrk="0" hangingPunct="1"/>
                      <a:r>
                        <a:rPr lang="en-ZW" sz="1400" b="0" u="none" strike="noStrike" kern="1200">
                          <a:solidFill>
                            <a:srgbClr val="000000"/>
                          </a:solidFill>
                          <a:effectLst/>
                          <a:latin typeface="Arial"/>
                          <a:cs typeface="Arial"/>
                        </a:rPr>
                        <a:t>Mash East</a:t>
                      </a:r>
                    </a:p>
                  </a:txBody>
                  <a:tcPr marL="6350" marR="6350" marT="6350" marB="0" anchor="ctr"/>
                </a:tc>
                <a:tc>
                  <a:txBody>
                    <a:bodyPr/>
                    <a:lstStyle/>
                    <a:p>
                      <a:pPr marL="0" algn="ctr" defTabSz="685800" rtl="0" eaLnBrk="1" fontAlgn="b" latinLnBrk="0" hangingPunct="1"/>
                      <a:r>
                        <a:rPr lang="en-ZW" sz="1400" b="0" u="none" strike="noStrike" kern="1200" dirty="0">
                          <a:solidFill>
                            <a:srgbClr val="000000"/>
                          </a:solidFill>
                          <a:effectLst/>
                          <a:latin typeface="Arial"/>
                          <a:cs typeface="Arial"/>
                        </a:rPr>
                        <a:t>7.8</a:t>
                      </a:r>
                    </a:p>
                  </a:txBody>
                  <a:tcPr marL="6350" marR="6350" marT="6350" marB="0" anchor="ctr"/>
                </a:tc>
                <a:tc>
                  <a:txBody>
                    <a:bodyPr/>
                    <a:lstStyle/>
                    <a:p>
                      <a:pPr marL="0" algn="ctr" defTabSz="685800" rtl="0" eaLnBrk="1" fontAlgn="b" latinLnBrk="0" hangingPunct="1"/>
                      <a:r>
                        <a:rPr lang="en-ZW" sz="1400" b="0" u="none" strike="noStrike" kern="1200" dirty="0">
                          <a:solidFill>
                            <a:srgbClr val="000000"/>
                          </a:solidFill>
                          <a:effectLst/>
                          <a:latin typeface="Arial"/>
                          <a:cs typeface="Arial"/>
                        </a:rPr>
                        <a:t>6.9</a:t>
                      </a:r>
                    </a:p>
                  </a:txBody>
                  <a:tcPr marL="6350" marR="6350" marT="6350" marB="0" anchor="ctr"/>
                </a:tc>
                <a:tc>
                  <a:txBody>
                    <a:bodyPr/>
                    <a:lstStyle/>
                    <a:p>
                      <a:pPr marL="0" algn="ctr" defTabSz="685800" rtl="0" eaLnBrk="1" fontAlgn="b" latinLnBrk="0" hangingPunct="1"/>
                      <a:r>
                        <a:rPr lang="en-ZW" sz="1400" b="0" u="none" strike="noStrike" kern="1200" dirty="0">
                          <a:solidFill>
                            <a:srgbClr val="000000"/>
                          </a:solidFill>
                          <a:effectLst/>
                          <a:latin typeface="Arial"/>
                          <a:cs typeface="Arial"/>
                        </a:rPr>
                        <a:t>7.7</a:t>
                      </a:r>
                    </a:p>
                  </a:txBody>
                  <a:tcPr marL="6350" marR="6350" marT="6350" marB="0" anchor="ctr"/>
                </a:tc>
                <a:extLst>
                  <a:ext uri="{0D108BD9-81ED-4DB2-BD59-A6C34878D82A}">
                    <a16:rowId xmlns:a16="http://schemas.microsoft.com/office/drawing/2014/main" val="1847777945"/>
                  </a:ext>
                </a:extLst>
              </a:tr>
              <a:tr h="333469">
                <a:tc>
                  <a:txBody>
                    <a:bodyPr/>
                    <a:lstStyle/>
                    <a:p>
                      <a:pPr marL="0" algn="l" defTabSz="685800" rtl="0" eaLnBrk="1" fontAlgn="b" latinLnBrk="0" hangingPunct="1"/>
                      <a:r>
                        <a:rPr lang="en-ZW" sz="1400" b="0" u="none" strike="noStrike" kern="1200">
                          <a:solidFill>
                            <a:srgbClr val="000000"/>
                          </a:solidFill>
                          <a:effectLst/>
                          <a:latin typeface="Arial"/>
                          <a:cs typeface="Arial"/>
                        </a:rPr>
                        <a:t>Mash Central</a:t>
                      </a:r>
                    </a:p>
                  </a:txBody>
                  <a:tcPr marL="6350" marR="6350" marT="6350" marB="0" anchor="ctr"/>
                </a:tc>
                <a:tc>
                  <a:txBody>
                    <a:bodyPr/>
                    <a:lstStyle/>
                    <a:p>
                      <a:pPr marL="0" algn="ctr" defTabSz="685800" rtl="0" eaLnBrk="1" fontAlgn="b" latinLnBrk="0" hangingPunct="1"/>
                      <a:r>
                        <a:rPr lang="en-ZW" sz="1400" b="0" u="none" strike="noStrike" kern="1200" dirty="0">
                          <a:solidFill>
                            <a:srgbClr val="000000"/>
                          </a:solidFill>
                          <a:effectLst/>
                          <a:latin typeface="Arial"/>
                          <a:cs typeface="Arial"/>
                        </a:rPr>
                        <a:t>7.5</a:t>
                      </a:r>
                    </a:p>
                  </a:txBody>
                  <a:tcPr marL="6350" marR="6350" marT="6350" marB="0" anchor="ctr"/>
                </a:tc>
                <a:tc>
                  <a:txBody>
                    <a:bodyPr/>
                    <a:lstStyle/>
                    <a:p>
                      <a:pPr marL="0" algn="ctr" defTabSz="685800" rtl="0" eaLnBrk="1" fontAlgn="b" latinLnBrk="0" hangingPunct="1"/>
                      <a:r>
                        <a:rPr lang="en-ZW" sz="1400" b="0" u="none" strike="noStrike" kern="1200" dirty="0">
                          <a:solidFill>
                            <a:srgbClr val="000000"/>
                          </a:solidFill>
                          <a:effectLst/>
                          <a:latin typeface="Arial"/>
                          <a:cs typeface="Arial"/>
                        </a:rPr>
                        <a:t>8.4</a:t>
                      </a:r>
                    </a:p>
                  </a:txBody>
                  <a:tcPr marL="6350" marR="6350" marT="6350" marB="0" anchor="ctr"/>
                </a:tc>
                <a:tc>
                  <a:txBody>
                    <a:bodyPr/>
                    <a:lstStyle/>
                    <a:p>
                      <a:pPr marL="0" algn="ctr" defTabSz="685800" rtl="0" eaLnBrk="1" fontAlgn="b" latinLnBrk="0" hangingPunct="1"/>
                      <a:r>
                        <a:rPr lang="en-ZW" sz="1400" b="0" u="none" strike="noStrike" kern="1200" dirty="0">
                          <a:solidFill>
                            <a:srgbClr val="000000"/>
                          </a:solidFill>
                          <a:effectLst/>
                          <a:latin typeface="Arial"/>
                          <a:cs typeface="Arial"/>
                        </a:rPr>
                        <a:t>7.6</a:t>
                      </a:r>
                    </a:p>
                  </a:txBody>
                  <a:tcPr marL="6350" marR="6350" marT="6350" marB="0" anchor="ctr"/>
                </a:tc>
                <a:extLst>
                  <a:ext uri="{0D108BD9-81ED-4DB2-BD59-A6C34878D82A}">
                    <a16:rowId xmlns:a16="http://schemas.microsoft.com/office/drawing/2014/main" val="2590536185"/>
                  </a:ext>
                </a:extLst>
              </a:tr>
              <a:tr h="333469">
                <a:tc>
                  <a:txBody>
                    <a:bodyPr/>
                    <a:lstStyle/>
                    <a:p>
                      <a:pPr marL="0" algn="l" defTabSz="685800" rtl="0" eaLnBrk="1" fontAlgn="b" latinLnBrk="0" hangingPunct="1"/>
                      <a:r>
                        <a:rPr lang="en-ZW" sz="1400" b="0" u="none" strike="noStrike" kern="1200">
                          <a:solidFill>
                            <a:srgbClr val="000000"/>
                          </a:solidFill>
                          <a:effectLst/>
                          <a:latin typeface="Arial"/>
                          <a:cs typeface="Arial"/>
                        </a:rPr>
                        <a:t>Bulawayo</a:t>
                      </a:r>
                    </a:p>
                  </a:txBody>
                  <a:tcPr marL="6350" marR="6350" marT="6350" marB="0" anchor="ctr"/>
                </a:tc>
                <a:tc>
                  <a:txBody>
                    <a:bodyPr/>
                    <a:lstStyle/>
                    <a:p>
                      <a:pPr marL="0" algn="ctr" defTabSz="685800" rtl="0" eaLnBrk="1" fontAlgn="b" latinLnBrk="0" hangingPunct="1"/>
                      <a:r>
                        <a:rPr lang="en-ZW" sz="1400" b="0" u="none" strike="noStrike" kern="1200">
                          <a:solidFill>
                            <a:srgbClr val="000000"/>
                          </a:solidFill>
                          <a:effectLst/>
                          <a:latin typeface="Arial"/>
                          <a:cs typeface="Arial"/>
                        </a:rPr>
                        <a:t>6.7</a:t>
                      </a:r>
                    </a:p>
                  </a:txBody>
                  <a:tcPr marL="6350" marR="6350" marT="6350" marB="0" anchor="ctr"/>
                </a:tc>
                <a:tc>
                  <a:txBody>
                    <a:bodyPr/>
                    <a:lstStyle/>
                    <a:p>
                      <a:pPr marL="0" algn="ctr" defTabSz="685800" rtl="0" eaLnBrk="1" fontAlgn="b" latinLnBrk="0" hangingPunct="1"/>
                      <a:r>
                        <a:rPr lang="en-ZW" sz="1400" b="0" u="none" strike="noStrike" kern="1200" dirty="0">
                          <a:solidFill>
                            <a:srgbClr val="000000"/>
                          </a:solidFill>
                          <a:effectLst/>
                          <a:latin typeface="Arial"/>
                          <a:cs typeface="Arial"/>
                        </a:rPr>
                        <a:t>1.5</a:t>
                      </a:r>
                    </a:p>
                  </a:txBody>
                  <a:tcPr marL="6350" marR="6350" marT="6350" marB="0" anchor="ctr"/>
                </a:tc>
                <a:tc>
                  <a:txBody>
                    <a:bodyPr/>
                    <a:lstStyle/>
                    <a:p>
                      <a:pPr marL="0" algn="ctr" defTabSz="685800" rtl="0" eaLnBrk="1" fontAlgn="b" latinLnBrk="0" hangingPunct="1"/>
                      <a:r>
                        <a:rPr lang="en-ZW" sz="1400" b="0" u="none" strike="noStrike" kern="1200" dirty="0">
                          <a:solidFill>
                            <a:srgbClr val="000000"/>
                          </a:solidFill>
                          <a:effectLst/>
                          <a:latin typeface="Arial"/>
                          <a:cs typeface="Arial"/>
                        </a:rPr>
                        <a:t>6.3</a:t>
                      </a:r>
                    </a:p>
                  </a:txBody>
                  <a:tcPr marL="6350" marR="6350" marT="6350" marB="0" anchor="ctr"/>
                </a:tc>
                <a:extLst>
                  <a:ext uri="{0D108BD9-81ED-4DB2-BD59-A6C34878D82A}">
                    <a16:rowId xmlns:a16="http://schemas.microsoft.com/office/drawing/2014/main" val="1059227708"/>
                  </a:ext>
                </a:extLst>
              </a:tr>
              <a:tr h="333469">
                <a:tc>
                  <a:txBody>
                    <a:bodyPr/>
                    <a:lstStyle/>
                    <a:p>
                      <a:pPr marL="0" algn="l" defTabSz="685800" rtl="0" eaLnBrk="1" fontAlgn="b" latinLnBrk="0" hangingPunct="1"/>
                      <a:r>
                        <a:rPr lang="en-ZW" sz="1400" b="0" u="none" strike="noStrike" kern="1200">
                          <a:solidFill>
                            <a:srgbClr val="000000"/>
                          </a:solidFill>
                          <a:effectLst/>
                          <a:latin typeface="Arial"/>
                          <a:cs typeface="Arial"/>
                        </a:rPr>
                        <a:t>Mat South</a:t>
                      </a:r>
                    </a:p>
                  </a:txBody>
                  <a:tcPr marL="6350" marR="6350" marT="6350" marB="0" anchor="ctr"/>
                </a:tc>
                <a:tc>
                  <a:txBody>
                    <a:bodyPr/>
                    <a:lstStyle/>
                    <a:p>
                      <a:pPr marL="0" algn="ctr" defTabSz="685800" rtl="0" eaLnBrk="1" fontAlgn="b" latinLnBrk="0" hangingPunct="1"/>
                      <a:r>
                        <a:rPr lang="en-ZW" sz="1400" b="0" u="none" strike="noStrike" kern="1200">
                          <a:solidFill>
                            <a:srgbClr val="000000"/>
                          </a:solidFill>
                          <a:effectLst/>
                          <a:latin typeface="Arial"/>
                          <a:cs typeface="Arial"/>
                        </a:rPr>
                        <a:t>5.3</a:t>
                      </a:r>
                    </a:p>
                  </a:txBody>
                  <a:tcPr marL="6350" marR="6350" marT="6350" marB="0" anchor="ctr"/>
                </a:tc>
                <a:tc>
                  <a:txBody>
                    <a:bodyPr/>
                    <a:lstStyle/>
                    <a:p>
                      <a:pPr marL="0" algn="ctr" defTabSz="685800" rtl="0" eaLnBrk="1" fontAlgn="b" latinLnBrk="0" hangingPunct="1"/>
                      <a:r>
                        <a:rPr lang="en-ZW" sz="1400" b="0" u="none" strike="noStrike" kern="1200" dirty="0">
                          <a:solidFill>
                            <a:srgbClr val="000000"/>
                          </a:solidFill>
                          <a:effectLst/>
                          <a:latin typeface="Arial"/>
                          <a:cs typeface="Arial"/>
                        </a:rPr>
                        <a:t>4.8</a:t>
                      </a:r>
                    </a:p>
                  </a:txBody>
                  <a:tcPr marL="6350" marR="6350" marT="6350" marB="0" anchor="ctr"/>
                </a:tc>
                <a:tc>
                  <a:txBody>
                    <a:bodyPr/>
                    <a:lstStyle/>
                    <a:p>
                      <a:pPr marL="0" algn="ctr" defTabSz="685800" rtl="0" eaLnBrk="1" fontAlgn="b" latinLnBrk="0" hangingPunct="1"/>
                      <a:r>
                        <a:rPr lang="en-ZW" sz="1400" b="0" u="none" strike="noStrike" kern="1200" dirty="0">
                          <a:solidFill>
                            <a:srgbClr val="000000"/>
                          </a:solidFill>
                          <a:effectLst/>
                          <a:latin typeface="Arial"/>
                          <a:cs typeface="Arial"/>
                        </a:rPr>
                        <a:t>5.2</a:t>
                      </a:r>
                    </a:p>
                  </a:txBody>
                  <a:tcPr marL="6350" marR="6350" marT="6350" marB="0" anchor="ctr"/>
                </a:tc>
                <a:extLst>
                  <a:ext uri="{0D108BD9-81ED-4DB2-BD59-A6C34878D82A}">
                    <a16:rowId xmlns:a16="http://schemas.microsoft.com/office/drawing/2014/main" val="1079100630"/>
                  </a:ext>
                </a:extLst>
              </a:tr>
              <a:tr h="333469">
                <a:tc>
                  <a:txBody>
                    <a:bodyPr/>
                    <a:lstStyle/>
                    <a:p>
                      <a:pPr marL="0" algn="l" defTabSz="685800" rtl="0" eaLnBrk="1" fontAlgn="b" latinLnBrk="0" hangingPunct="1"/>
                      <a:r>
                        <a:rPr lang="en-ZW" sz="1400" b="0" u="none" strike="noStrike" kern="1200">
                          <a:solidFill>
                            <a:srgbClr val="000000"/>
                          </a:solidFill>
                          <a:effectLst/>
                          <a:latin typeface="Arial"/>
                          <a:cs typeface="Arial"/>
                        </a:rPr>
                        <a:t>Mat North</a:t>
                      </a:r>
                    </a:p>
                  </a:txBody>
                  <a:tcPr marL="6350" marR="6350" marT="6350" marB="0" anchor="ctr"/>
                </a:tc>
                <a:tc>
                  <a:txBody>
                    <a:bodyPr/>
                    <a:lstStyle/>
                    <a:p>
                      <a:pPr marL="0" algn="ctr" defTabSz="685800" rtl="0" eaLnBrk="1" fontAlgn="b" latinLnBrk="0" hangingPunct="1"/>
                      <a:r>
                        <a:rPr lang="en-ZW" sz="1400" b="0" u="none" strike="noStrike" kern="1200">
                          <a:solidFill>
                            <a:srgbClr val="000000"/>
                          </a:solidFill>
                          <a:effectLst/>
                          <a:latin typeface="Arial"/>
                          <a:cs typeface="Arial"/>
                        </a:rPr>
                        <a:t>4.8</a:t>
                      </a:r>
                    </a:p>
                  </a:txBody>
                  <a:tcPr marL="6350" marR="6350" marT="6350" marB="0" anchor="ctr"/>
                </a:tc>
                <a:tc>
                  <a:txBody>
                    <a:bodyPr/>
                    <a:lstStyle/>
                    <a:p>
                      <a:pPr marL="0" algn="ctr" defTabSz="685800" rtl="0" eaLnBrk="1" fontAlgn="b" latinLnBrk="0" hangingPunct="1"/>
                      <a:r>
                        <a:rPr lang="en-ZW" sz="1400" b="0" u="none" strike="noStrike" kern="1200">
                          <a:solidFill>
                            <a:srgbClr val="000000"/>
                          </a:solidFill>
                          <a:effectLst/>
                          <a:latin typeface="Arial"/>
                          <a:cs typeface="Arial"/>
                        </a:rPr>
                        <a:t>3.8</a:t>
                      </a:r>
                    </a:p>
                  </a:txBody>
                  <a:tcPr marL="6350" marR="6350" marT="6350" marB="0" anchor="ctr"/>
                </a:tc>
                <a:tc>
                  <a:txBody>
                    <a:bodyPr/>
                    <a:lstStyle/>
                    <a:p>
                      <a:pPr marL="0" algn="ctr" defTabSz="685800" rtl="0" eaLnBrk="1" fontAlgn="b" latinLnBrk="0" hangingPunct="1"/>
                      <a:r>
                        <a:rPr lang="en-ZW" sz="1400" b="0" u="none" strike="noStrike" kern="1200" dirty="0">
                          <a:solidFill>
                            <a:srgbClr val="000000"/>
                          </a:solidFill>
                          <a:effectLst/>
                          <a:latin typeface="Arial"/>
                          <a:cs typeface="Arial"/>
                        </a:rPr>
                        <a:t>4.7</a:t>
                      </a:r>
                    </a:p>
                  </a:txBody>
                  <a:tcPr marL="6350" marR="6350" marT="6350" marB="0" anchor="ctr"/>
                </a:tc>
                <a:extLst>
                  <a:ext uri="{0D108BD9-81ED-4DB2-BD59-A6C34878D82A}">
                    <a16:rowId xmlns:a16="http://schemas.microsoft.com/office/drawing/2014/main" val="3244100572"/>
                  </a:ext>
                </a:extLst>
              </a:tr>
              <a:tr h="333469">
                <a:tc>
                  <a:txBody>
                    <a:bodyPr/>
                    <a:lstStyle/>
                    <a:p>
                      <a:pPr marL="0" algn="l" defTabSz="685800" rtl="0" eaLnBrk="1" fontAlgn="b" latinLnBrk="0" hangingPunct="1"/>
                      <a:r>
                        <a:rPr lang="en-ZW" sz="1400" b="0" u="none" strike="noStrike" kern="1200">
                          <a:solidFill>
                            <a:srgbClr val="000000"/>
                          </a:solidFill>
                          <a:effectLst/>
                          <a:latin typeface="Arial"/>
                          <a:cs typeface="Arial"/>
                        </a:rPr>
                        <a:t>Outside Zimbabwe</a:t>
                      </a:r>
                    </a:p>
                  </a:txBody>
                  <a:tcPr marL="6350" marR="6350" marT="6350" marB="0" anchor="ctr"/>
                </a:tc>
                <a:tc>
                  <a:txBody>
                    <a:bodyPr/>
                    <a:lstStyle/>
                    <a:p>
                      <a:pPr marL="0" algn="ctr" defTabSz="685800" rtl="0" eaLnBrk="1" fontAlgn="b" latinLnBrk="0" hangingPunct="1"/>
                      <a:r>
                        <a:rPr lang="en-ZW" sz="1400" b="0" u="none" strike="noStrike" kern="1200">
                          <a:solidFill>
                            <a:srgbClr val="000000"/>
                          </a:solidFill>
                          <a:effectLst/>
                          <a:latin typeface="Arial"/>
                          <a:cs typeface="Arial"/>
                        </a:rPr>
                        <a:t>1.7</a:t>
                      </a:r>
                    </a:p>
                  </a:txBody>
                  <a:tcPr marL="6350" marR="6350" marT="6350" marB="0" anchor="ctr"/>
                </a:tc>
                <a:tc>
                  <a:txBody>
                    <a:bodyPr/>
                    <a:lstStyle/>
                    <a:p>
                      <a:pPr marL="0" algn="ctr" defTabSz="685800" rtl="0" eaLnBrk="1" fontAlgn="b" latinLnBrk="0" hangingPunct="1"/>
                      <a:r>
                        <a:rPr lang="en-ZW" sz="1400" b="0" u="none" strike="noStrike" kern="1200">
                          <a:solidFill>
                            <a:srgbClr val="000000"/>
                          </a:solidFill>
                          <a:effectLst/>
                          <a:latin typeface="Arial"/>
                          <a:cs typeface="Arial"/>
                        </a:rPr>
                        <a:t>1.9</a:t>
                      </a:r>
                    </a:p>
                  </a:txBody>
                  <a:tcPr marL="6350" marR="6350" marT="6350" marB="0" anchor="ctr"/>
                </a:tc>
                <a:tc>
                  <a:txBody>
                    <a:bodyPr/>
                    <a:lstStyle/>
                    <a:p>
                      <a:pPr marL="0" algn="ctr" defTabSz="685800" rtl="0" eaLnBrk="1" fontAlgn="b" latinLnBrk="0" hangingPunct="1"/>
                      <a:r>
                        <a:rPr lang="en-ZW" sz="1400" b="0" u="none" strike="noStrike" kern="1200" dirty="0">
                          <a:solidFill>
                            <a:srgbClr val="000000"/>
                          </a:solidFill>
                          <a:effectLst/>
                          <a:latin typeface="Arial"/>
                          <a:cs typeface="Arial"/>
                        </a:rPr>
                        <a:t>1.7</a:t>
                      </a:r>
                    </a:p>
                  </a:txBody>
                  <a:tcPr marL="6350" marR="6350" marT="6350" marB="0" anchor="ctr"/>
                </a:tc>
                <a:extLst>
                  <a:ext uri="{0D108BD9-81ED-4DB2-BD59-A6C34878D82A}">
                    <a16:rowId xmlns:a16="http://schemas.microsoft.com/office/drawing/2014/main" val="3541925785"/>
                  </a:ext>
                </a:extLst>
              </a:tr>
            </a:tbl>
          </a:graphicData>
        </a:graphic>
      </p:graphicFrame>
    </p:spTree>
    <p:extLst>
      <p:ext uri="{BB962C8B-B14F-4D97-AF65-F5344CB8AC3E}">
        <p14:creationId xmlns:p14="http://schemas.microsoft.com/office/powerpoint/2010/main" val="2354006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167"/>
        <p:cNvGrpSpPr/>
        <p:nvPr/>
      </p:nvGrpSpPr>
      <p:grpSpPr>
        <a:xfrm>
          <a:off x="0" y="0"/>
          <a:ext cx="0" cy="0"/>
          <a:chOff x="0" y="0"/>
          <a:chExt cx="0" cy="0"/>
        </a:xfrm>
      </p:grpSpPr>
      <p:sp>
        <p:nvSpPr>
          <p:cNvPr id="168" name="Google Shape;168;p24"/>
          <p:cNvSpPr txBox="1">
            <a:spLocks noGrp="1"/>
          </p:cNvSpPr>
          <p:nvPr>
            <p:ph type="title"/>
          </p:nvPr>
        </p:nvSpPr>
        <p:spPr>
          <a:xfrm>
            <a:off x="615422" y="210043"/>
            <a:ext cx="8240199" cy="396300"/>
          </a:xfrm>
          <a:prstGeom prst="rect">
            <a:avLst/>
          </a:prstGeom>
        </p:spPr>
        <p:txBody>
          <a:bodyPr spcFirstLastPara="1" wrap="square" lIns="0" tIns="0" rIns="0" bIns="0" anchor="b" anchorCtr="0">
            <a:noAutofit/>
          </a:bodyPr>
          <a:lstStyle/>
          <a:p>
            <a:pPr algn="ctr"/>
            <a:r>
              <a:rPr lang="en-US" b="1" cap="none" dirty="0"/>
              <a:t>New prisoners population by Nationality and sex</a:t>
            </a:r>
            <a:endParaRPr b="1" cap="none" dirty="0"/>
          </a:p>
        </p:txBody>
      </p:sp>
      <p:sp>
        <p:nvSpPr>
          <p:cNvPr id="27" name="Rounded Rectangle 4"/>
          <p:cNvSpPr txBox="1"/>
          <p:nvPr/>
        </p:nvSpPr>
        <p:spPr>
          <a:xfrm>
            <a:off x="375685" y="4678457"/>
            <a:ext cx="8529776" cy="274500"/>
          </a:xfrm>
          <a:prstGeom prst="rect">
            <a:avLst/>
          </a:prstGeom>
          <a:solidFill>
            <a:srgbClr val="00B050"/>
          </a:solid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defTabSz="577850">
              <a:lnSpc>
                <a:spcPct val="90000"/>
              </a:lnSpc>
              <a:spcBef>
                <a:spcPct val="0"/>
              </a:spcBef>
              <a:spcAft>
                <a:spcPct val="35000"/>
              </a:spcAft>
            </a:pPr>
            <a:r>
              <a:rPr lang="en-ZW" sz="1200" dirty="0"/>
              <a:t>2</a:t>
            </a:r>
            <a:r>
              <a:rPr lang="en-ZW" sz="1200" baseline="30000" dirty="0"/>
              <a:t>ND</a:t>
            </a:r>
            <a:r>
              <a:rPr lang="en-ZW" sz="1200" dirty="0"/>
              <a:t> </a:t>
            </a:r>
            <a:r>
              <a:rPr lang="en-ZW" sz="1300" b="0" i="0" kern="1200" dirty="0"/>
              <a:t>QUARTER 2026 PRISON ADMISSIONS AND DISCHARGES STATISTICS</a:t>
            </a:r>
            <a:endParaRPr lang="en-ZW" sz="1300" kern="1200" dirty="0"/>
          </a:p>
        </p:txBody>
      </p:sp>
      <p:sp>
        <p:nvSpPr>
          <p:cNvPr id="4" name="Rounded Rectangle 3"/>
          <p:cNvSpPr/>
          <p:nvPr/>
        </p:nvSpPr>
        <p:spPr>
          <a:xfrm>
            <a:off x="302796" y="1007877"/>
            <a:ext cx="2380019" cy="3477461"/>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375686" y="1315447"/>
            <a:ext cx="2307130" cy="2862322"/>
          </a:xfrm>
          <a:prstGeom prst="rect">
            <a:avLst/>
          </a:prstGeom>
          <a:noFill/>
        </p:spPr>
        <p:txBody>
          <a:bodyPr wrap="square" rtlCol="0">
            <a:spAutoFit/>
          </a:bodyPr>
          <a:lstStyle/>
          <a:p>
            <a:r>
              <a:rPr lang="en-US" dirty="0"/>
              <a:t>Zimbabwe	   98.0%</a:t>
            </a:r>
          </a:p>
          <a:p>
            <a:endParaRPr lang="en-US" dirty="0"/>
          </a:p>
          <a:p>
            <a:r>
              <a:rPr lang="en-US" dirty="0"/>
              <a:t>Other SADC</a:t>
            </a:r>
          </a:p>
          <a:p>
            <a:r>
              <a:rPr lang="en-US" dirty="0"/>
              <a:t>Countries	    1.2%</a:t>
            </a:r>
          </a:p>
          <a:p>
            <a:endParaRPr lang="en-US" dirty="0"/>
          </a:p>
          <a:p>
            <a:r>
              <a:rPr lang="en-US" dirty="0"/>
              <a:t>Other African</a:t>
            </a:r>
          </a:p>
          <a:p>
            <a:r>
              <a:rPr lang="en-US" dirty="0"/>
              <a:t>Countries	    0.2%</a:t>
            </a:r>
          </a:p>
          <a:p>
            <a:endParaRPr lang="en-US" dirty="0"/>
          </a:p>
          <a:p>
            <a:r>
              <a:rPr lang="en-US" dirty="0"/>
              <a:t>Outside</a:t>
            </a:r>
          </a:p>
          <a:p>
            <a:r>
              <a:rPr lang="en-US" dirty="0"/>
              <a:t> Africa	           0.7%</a:t>
            </a:r>
          </a:p>
        </p:txBody>
      </p:sp>
      <p:graphicFrame>
        <p:nvGraphicFramePr>
          <p:cNvPr id="10" name="Table 9"/>
          <p:cNvGraphicFramePr>
            <a:graphicFrameLocks noGrp="1"/>
          </p:cNvGraphicFramePr>
          <p:nvPr>
            <p:extLst>
              <p:ext uri="{D42A27DB-BD31-4B8C-83A1-F6EECF244321}">
                <p14:modId xmlns:p14="http://schemas.microsoft.com/office/powerpoint/2010/main" val="3156506907"/>
              </p:ext>
            </p:extLst>
          </p:nvPr>
        </p:nvGraphicFramePr>
        <p:xfrm>
          <a:off x="2846717" y="1007878"/>
          <a:ext cx="5727797" cy="3385217"/>
        </p:xfrm>
        <a:graphic>
          <a:graphicData uri="http://schemas.openxmlformats.org/drawingml/2006/table">
            <a:tbl>
              <a:tblPr>
                <a:tableStyleId>{E4B8CE54-D7E4-4D6C-B30F-6A91B47CCFBE}</a:tableStyleId>
              </a:tblPr>
              <a:tblGrid>
                <a:gridCol w="1239508">
                  <a:extLst>
                    <a:ext uri="{9D8B030D-6E8A-4147-A177-3AD203B41FA5}">
                      <a16:colId xmlns:a16="http://schemas.microsoft.com/office/drawing/2014/main" val="4269313057"/>
                    </a:ext>
                  </a:extLst>
                </a:gridCol>
                <a:gridCol w="731374">
                  <a:extLst>
                    <a:ext uri="{9D8B030D-6E8A-4147-A177-3AD203B41FA5}">
                      <a16:colId xmlns:a16="http://schemas.microsoft.com/office/drawing/2014/main" val="2340732017"/>
                    </a:ext>
                  </a:extLst>
                </a:gridCol>
                <a:gridCol w="751383">
                  <a:extLst>
                    <a:ext uri="{9D8B030D-6E8A-4147-A177-3AD203B41FA5}">
                      <a16:colId xmlns:a16="http://schemas.microsoft.com/office/drawing/2014/main" val="1804404697"/>
                    </a:ext>
                  </a:extLst>
                </a:gridCol>
                <a:gridCol w="751383">
                  <a:extLst>
                    <a:ext uri="{9D8B030D-6E8A-4147-A177-3AD203B41FA5}">
                      <a16:colId xmlns:a16="http://schemas.microsoft.com/office/drawing/2014/main" val="1198151055"/>
                    </a:ext>
                  </a:extLst>
                </a:gridCol>
                <a:gridCol w="751383">
                  <a:extLst>
                    <a:ext uri="{9D8B030D-6E8A-4147-A177-3AD203B41FA5}">
                      <a16:colId xmlns:a16="http://schemas.microsoft.com/office/drawing/2014/main" val="2735107418"/>
                    </a:ext>
                  </a:extLst>
                </a:gridCol>
                <a:gridCol w="751383">
                  <a:extLst>
                    <a:ext uri="{9D8B030D-6E8A-4147-A177-3AD203B41FA5}">
                      <a16:colId xmlns:a16="http://schemas.microsoft.com/office/drawing/2014/main" val="1835066139"/>
                    </a:ext>
                  </a:extLst>
                </a:gridCol>
                <a:gridCol w="751383">
                  <a:extLst>
                    <a:ext uri="{9D8B030D-6E8A-4147-A177-3AD203B41FA5}">
                      <a16:colId xmlns:a16="http://schemas.microsoft.com/office/drawing/2014/main" val="670564855"/>
                    </a:ext>
                  </a:extLst>
                </a:gridCol>
              </a:tblGrid>
              <a:tr h="366667">
                <a:tc rowSpan="2">
                  <a:txBody>
                    <a:bodyPr/>
                    <a:lstStyle/>
                    <a:p>
                      <a:pPr algn="l" fontAlgn="ctr"/>
                      <a:r>
                        <a:rPr lang="en-US" sz="1400" b="1" u="none" strike="noStrike">
                          <a:effectLst/>
                        </a:rPr>
                        <a:t> Nationality</a:t>
                      </a:r>
                      <a:endParaRPr lang="en-US" sz="1400" b="1" i="0" u="none" strike="noStrike" dirty="0">
                        <a:solidFill>
                          <a:srgbClr val="000000"/>
                        </a:solidFill>
                        <a:effectLst/>
                        <a:latin typeface="Calibri" panose="020F0502020204030204" pitchFamily="34" charset="0"/>
                      </a:endParaRPr>
                    </a:p>
                    <a:p>
                      <a:pPr marL="0" marR="0" indent="0" algn="l" defTabSz="685800" rtl="0" eaLnBrk="1" fontAlgn="ctr" latinLnBrk="0" hangingPunct="1">
                        <a:lnSpc>
                          <a:spcPct val="100000"/>
                        </a:lnSpc>
                        <a:spcBef>
                          <a:spcPts val="0"/>
                        </a:spcBef>
                        <a:spcAft>
                          <a:spcPts val="0"/>
                        </a:spcAft>
                        <a:buClrTx/>
                        <a:buSzTx/>
                        <a:buFontTx/>
                        <a:buNone/>
                        <a:tabLst/>
                        <a:defRPr/>
                      </a:pPr>
                      <a:r>
                        <a:rPr lang="en-US" sz="1400" b="1" u="none" strike="noStrike">
                          <a:effectLst/>
                        </a:rPr>
                        <a:t> </a:t>
                      </a:r>
                      <a:endParaRPr lang="en-US" sz="1400" b="1" i="0" u="none" strike="noStrike" dirty="0">
                        <a:solidFill>
                          <a:srgbClr val="000000"/>
                        </a:solidFill>
                        <a:effectLst/>
                        <a:latin typeface="Calibri" panose="020F0502020204030204" pitchFamily="34" charset="0"/>
                      </a:endParaRPr>
                    </a:p>
                    <a:p>
                      <a:pPr algn="l" fontAlgn="ctr"/>
                      <a:endParaRPr lang="en-US" sz="1400" b="1" i="0" u="none" strike="noStrike" dirty="0">
                        <a:solidFill>
                          <a:srgbClr val="000000"/>
                        </a:solidFill>
                        <a:effectLst/>
                        <a:latin typeface="Calibri" panose="020F0502020204030204" pitchFamily="34" charset="0"/>
                      </a:endParaRPr>
                    </a:p>
                  </a:txBody>
                  <a:tcPr marL="7620" marR="7620" marT="7620" marB="0" anchor="ctr"/>
                </a:tc>
                <a:tc gridSpan="2">
                  <a:txBody>
                    <a:bodyPr/>
                    <a:lstStyle/>
                    <a:p>
                      <a:pPr algn="ctr" fontAlgn="ctr"/>
                      <a:r>
                        <a:rPr lang="en-US" sz="1400" b="1" u="none" strike="noStrike" dirty="0">
                          <a:effectLst/>
                        </a:rPr>
                        <a:t>Male</a:t>
                      </a:r>
                      <a:endParaRPr lang="en-US" sz="1400" b="1" i="0" u="none" strike="noStrike" dirty="0">
                        <a:solidFill>
                          <a:srgbClr val="000000"/>
                        </a:solidFill>
                        <a:effectLst/>
                        <a:latin typeface="Calibri" panose="020F0502020204030204" pitchFamily="34" charset="0"/>
                      </a:endParaRPr>
                    </a:p>
                  </a:txBody>
                  <a:tcPr marL="7620" marR="7620" marT="7620" marB="0" anchor="ctr"/>
                </a:tc>
                <a:tc hMerge="1">
                  <a:txBody>
                    <a:bodyPr/>
                    <a:lstStyle/>
                    <a:p>
                      <a:endParaRPr lang="en-US"/>
                    </a:p>
                  </a:txBody>
                  <a:tcPr/>
                </a:tc>
                <a:tc gridSpan="2">
                  <a:txBody>
                    <a:bodyPr/>
                    <a:lstStyle/>
                    <a:p>
                      <a:pPr algn="ctr" fontAlgn="ctr"/>
                      <a:r>
                        <a:rPr lang="en-US" sz="1400" b="1" u="none" strike="noStrike" dirty="0">
                          <a:effectLst/>
                        </a:rPr>
                        <a:t>Female</a:t>
                      </a:r>
                      <a:endParaRPr lang="en-US" sz="1400" b="1" i="0" u="none" strike="noStrike" dirty="0">
                        <a:solidFill>
                          <a:srgbClr val="000000"/>
                        </a:solidFill>
                        <a:effectLst/>
                        <a:latin typeface="Calibri" panose="020F0502020204030204" pitchFamily="34" charset="0"/>
                      </a:endParaRPr>
                    </a:p>
                  </a:txBody>
                  <a:tcPr marL="7620" marR="7620" marT="7620" marB="0" anchor="ctr"/>
                </a:tc>
                <a:tc hMerge="1">
                  <a:txBody>
                    <a:bodyPr/>
                    <a:lstStyle/>
                    <a:p>
                      <a:endParaRPr lang="en-US"/>
                    </a:p>
                  </a:txBody>
                  <a:tcPr/>
                </a:tc>
                <a:tc gridSpan="2">
                  <a:txBody>
                    <a:bodyPr/>
                    <a:lstStyle/>
                    <a:p>
                      <a:pPr algn="ctr" fontAlgn="ctr"/>
                      <a:r>
                        <a:rPr lang="en-US" sz="1400" b="1" u="none" strike="noStrike" dirty="0">
                          <a:effectLst/>
                        </a:rPr>
                        <a:t>Total</a:t>
                      </a:r>
                      <a:endParaRPr lang="en-US" sz="1400" b="1" i="0" u="none" strike="noStrike" dirty="0">
                        <a:solidFill>
                          <a:srgbClr val="000000"/>
                        </a:solidFill>
                        <a:effectLst/>
                        <a:latin typeface="Calibri" panose="020F0502020204030204" pitchFamily="34" charset="0"/>
                      </a:endParaRPr>
                    </a:p>
                  </a:txBody>
                  <a:tcPr marL="7620" marR="7620" marT="7620" marB="0" anchor="ctr"/>
                </a:tc>
                <a:tc hMerge="1">
                  <a:txBody>
                    <a:bodyPr/>
                    <a:lstStyle/>
                    <a:p>
                      <a:endParaRPr lang="en-US"/>
                    </a:p>
                  </a:txBody>
                  <a:tcPr/>
                </a:tc>
                <a:extLst>
                  <a:ext uri="{0D108BD9-81ED-4DB2-BD59-A6C34878D82A}">
                    <a16:rowId xmlns:a16="http://schemas.microsoft.com/office/drawing/2014/main" val="2131245456"/>
                  </a:ext>
                </a:extLst>
              </a:tr>
              <a:tr h="397971">
                <a:tc vMerge="1">
                  <a:txBody>
                    <a:bodyPr/>
                    <a:lstStyle/>
                    <a:p>
                      <a:pPr algn="l" fontAlgn="ctr"/>
                      <a:endParaRPr lang="en-US" sz="14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ctr"/>
                      <a:r>
                        <a:rPr lang="en-US" sz="1400" b="1" u="none" strike="noStrike" dirty="0">
                          <a:effectLst/>
                        </a:rPr>
                        <a:t>Number</a:t>
                      </a:r>
                      <a:endParaRPr lang="en-US" sz="1400" b="1"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ctr"/>
                      <a:r>
                        <a:rPr lang="en-US" sz="1400" b="1" u="none" strike="noStrike" dirty="0">
                          <a:effectLst/>
                        </a:rPr>
                        <a:t>Percent</a:t>
                      </a:r>
                      <a:endParaRPr lang="en-US" sz="1400" b="1"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ctr"/>
                      <a:r>
                        <a:rPr lang="en-US" sz="1400" b="1" u="none" strike="noStrike" dirty="0">
                          <a:effectLst/>
                        </a:rPr>
                        <a:t>Number</a:t>
                      </a:r>
                      <a:endParaRPr lang="en-US" sz="1400" b="1"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ctr"/>
                      <a:r>
                        <a:rPr lang="en-US" sz="1400" b="1" u="none" strike="noStrike" dirty="0">
                          <a:effectLst/>
                        </a:rPr>
                        <a:t>Percent</a:t>
                      </a:r>
                      <a:endParaRPr lang="en-US" sz="1400" b="1"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ctr"/>
                      <a:r>
                        <a:rPr lang="en-US" sz="1400" b="1" u="none" strike="noStrike" dirty="0">
                          <a:effectLst/>
                        </a:rPr>
                        <a:t>Number</a:t>
                      </a:r>
                      <a:endParaRPr lang="en-US" sz="1400" b="1"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ctr"/>
                      <a:r>
                        <a:rPr lang="en-US" sz="1400" b="1" u="none" strike="noStrike" dirty="0">
                          <a:effectLst/>
                        </a:rPr>
                        <a:t>Percent</a:t>
                      </a:r>
                      <a:endParaRPr lang="en-US" sz="1400" b="1"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2344717834"/>
                  </a:ext>
                </a:extLst>
              </a:tr>
              <a:tr h="400154">
                <a:tc>
                  <a:txBody>
                    <a:bodyPr/>
                    <a:lstStyle/>
                    <a:p>
                      <a:pPr marL="0" marR="0" algn="l" defTabSz="685800" rtl="0" eaLnBrk="1" latinLnBrk="0" hangingPunct="1">
                        <a:spcBef>
                          <a:spcPts val="0"/>
                        </a:spcBef>
                        <a:spcAft>
                          <a:spcPts val="1000"/>
                        </a:spcAft>
                      </a:pPr>
                      <a:r>
                        <a:rPr lang="en-US" sz="1400" b="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Zimbabwe</a:t>
                      </a:r>
                    </a:p>
                  </a:txBody>
                  <a:tcPr marL="68580" marR="68580" marT="0" marB="0" anchor="ctr"/>
                </a:tc>
                <a:tc>
                  <a:txBody>
                    <a:bodyPr/>
                    <a:lstStyle/>
                    <a:p>
                      <a:pPr marL="0" marR="0" algn="ctr" defTabSz="685800" rtl="0" eaLnBrk="1" latinLnBrk="0" hangingPunct="1">
                        <a:spcBef>
                          <a:spcPts val="0"/>
                        </a:spcBef>
                        <a:spcAft>
                          <a:spcPts val="1000"/>
                        </a:spcAft>
                      </a:pPr>
                      <a:r>
                        <a:rPr lang="en-GB" sz="1400" b="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14,612</a:t>
                      </a:r>
                      <a:endParaRPr lang="en-ZW" sz="1400" b="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defTabSz="685800" rtl="0" eaLnBrk="1" latinLnBrk="0" hangingPunct="1">
                        <a:spcBef>
                          <a:spcPts val="0"/>
                        </a:spcBef>
                        <a:spcAft>
                          <a:spcPts val="1000"/>
                        </a:spcAft>
                      </a:pPr>
                      <a:r>
                        <a:rPr lang="en-GB" sz="1400" b="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98</a:t>
                      </a:r>
                      <a:endParaRPr lang="en-ZW" sz="1400" b="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defTabSz="685800" rtl="0" eaLnBrk="1" latinLnBrk="0" hangingPunct="1">
                        <a:spcBef>
                          <a:spcPts val="0"/>
                        </a:spcBef>
                        <a:spcAft>
                          <a:spcPts val="1000"/>
                        </a:spcAft>
                      </a:pPr>
                      <a:r>
                        <a:rPr lang="en-GB"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1,207</a:t>
                      </a:r>
                      <a:endParaRPr lang="en-ZW"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defTabSz="685800" rtl="0" eaLnBrk="1" latinLnBrk="0" hangingPunct="1">
                        <a:spcBef>
                          <a:spcPts val="0"/>
                        </a:spcBef>
                        <a:spcAft>
                          <a:spcPts val="1000"/>
                        </a:spcAft>
                      </a:pPr>
                      <a:r>
                        <a:rPr lang="en-GB"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97.9</a:t>
                      </a:r>
                      <a:endParaRPr lang="en-ZW"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defTabSz="685800" rtl="0" eaLnBrk="1" latinLnBrk="0" hangingPunct="1">
                        <a:spcBef>
                          <a:spcPts val="0"/>
                        </a:spcBef>
                        <a:spcAft>
                          <a:spcPts val="1000"/>
                        </a:spcAft>
                      </a:pPr>
                      <a:r>
                        <a:rPr lang="en-GB"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15,819</a:t>
                      </a:r>
                      <a:endParaRPr lang="en-ZW"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defTabSz="685800" rtl="0" eaLnBrk="1" latinLnBrk="0" hangingPunct="1">
                        <a:spcBef>
                          <a:spcPts val="0"/>
                        </a:spcBef>
                        <a:spcAft>
                          <a:spcPts val="1000"/>
                        </a:spcAft>
                      </a:pPr>
                      <a:r>
                        <a:rPr lang="en-GB"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98.0</a:t>
                      </a:r>
                      <a:endParaRPr lang="en-ZW"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050252875"/>
                  </a:ext>
                </a:extLst>
              </a:tr>
              <a:tr h="726802">
                <a:tc>
                  <a:txBody>
                    <a:bodyPr/>
                    <a:lstStyle/>
                    <a:p>
                      <a:pPr marL="0" marR="0" algn="l" defTabSz="685800" rtl="0" eaLnBrk="1" latinLnBrk="0" hangingPunct="1">
                        <a:spcBef>
                          <a:spcPts val="0"/>
                        </a:spcBef>
                        <a:spcAft>
                          <a:spcPts val="1000"/>
                        </a:spcAft>
                      </a:pPr>
                      <a:r>
                        <a:rPr lang="en-US" sz="1400" b="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Other SADC Countries</a:t>
                      </a:r>
                    </a:p>
                  </a:txBody>
                  <a:tcPr marL="68580" marR="68580" marT="0" marB="0" anchor="ctr"/>
                </a:tc>
                <a:tc>
                  <a:txBody>
                    <a:bodyPr/>
                    <a:lstStyle/>
                    <a:p>
                      <a:pPr marL="0" marR="0" algn="ctr" defTabSz="685800" rtl="0" eaLnBrk="1" latinLnBrk="0" hangingPunct="1">
                        <a:spcBef>
                          <a:spcPts val="0"/>
                        </a:spcBef>
                        <a:spcAft>
                          <a:spcPts val="1000"/>
                        </a:spcAft>
                      </a:pPr>
                      <a:r>
                        <a:rPr lang="en-GB"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176</a:t>
                      </a:r>
                      <a:endParaRPr lang="en-ZW"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defTabSz="685800" rtl="0" eaLnBrk="1" latinLnBrk="0" hangingPunct="1">
                        <a:spcBef>
                          <a:spcPts val="0"/>
                        </a:spcBef>
                        <a:spcAft>
                          <a:spcPts val="1000"/>
                        </a:spcAft>
                      </a:pPr>
                      <a:r>
                        <a:rPr lang="en-GB" sz="1400" b="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1.2</a:t>
                      </a:r>
                      <a:endParaRPr lang="en-ZW" sz="1400" b="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defTabSz="685800" rtl="0" eaLnBrk="1" latinLnBrk="0" hangingPunct="1">
                        <a:spcBef>
                          <a:spcPts val="0"/>
                        </a:spcBef>
                        <a:spcAft>
                          <a:spcPts val="1000"/>
                        </a:spcAft>
                      </a:pPr>
                      <a:r>
                        <a:rPr lang="en-GB" sz="1400" b="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13</a:t>
                      </a:r>
                      <a:endParaRPr lang="en-ZW" sz="1400" b="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defTabSz="685800" rtl="0" eaLnBrk="1" latinLnBrk="0" hangingPunct="1">
                        <a:spcBef>
                          <a:spcPts val="0"/>
                        </a:spcBef>
                        <a:spcAft>
                          <a:spcPts val="1000"/>
                        </a:spcAft>
                      </a:pPr>
                      <a:r>
                        <a:rPr lang="en-GB" sz="1400" b="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1.1</a:t>
                      </a:r>
                      <a:endParaRPr lang="en-ZW" sz="1400" b="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defTabSz="685800" rtl="0" eaLnBrk="1" latinLnBrk="0" hangingPunct="1">
                        <a:spcBef>
                          <a:spcPts val="0"/>
                        </a:spcBef>
                        <a:spcAft>
                          <a:spcPts val="1000"/>
                        </a:spcAft>
                      </a:pPr>
                      <a:r>
                        <a:rPr lang="en-GB"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189</a:t>
                      </a:r>
                      <a:endParaRPr lang="en-ZW"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defTabSz="685800" rtl="0" eaLnBrk="1" latinLnBrk="0" hangingPunct="1">
                        <a:spcBef>
                          <a:spcPts val="0"/>
                        </a:spcBef>
                        <a:spcAft>
                          <a:spcPts val="1000"/>
                        </a:spcAft>
                      </a:pPr>
                      <a:r>
                        <a:rPr lang="en-GB"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1.2</a:t>
                      </a:r>
                      <a:endParaRPr lang="en-ZW"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678607878"/>
                  </a:ext>
                </a:extLst>
              </a:tr>
              <a:tr h="726802">
                <a:tc>
                  <a:txBody>
                    <a:bodyPr/>
                    <a:lstStyle/>
                    <a:p>
                      <a:pPr marL="0" marR="0" algn="l" defTabSz="685800" rtl="0" eaLnBrk="1" latinLnBrk="0" hangingPunct="1">
                        <a:spcBef>
                          <a:spcPts val="0"/>
                        </a:spcBef>
                        <a:spcAft>
                          <a:spcPts val="1000"/>
                        </a:spcAft>
                      </a:pPr>
                      <a:r>
                        <a:rPr lang="en-US"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Other African Countries</a:t>
                      </a:r>
                    </a:p>
                  </a:txBody>
                  <a:tcPr marL="68580" marR="68580" marT="0" marB="0" anchor="ctr"/>
                </a:tc>
                <a:tc>
                  <a:txBody>
                    <a:bodyPr/>
                    <a:lstStyle/>
                    <a:p>
                      <a:pPr marL="0" marR="0" algn="ctr" defTabSz="685800" rtl="0" eaLnBrk="1" latinLnBrk="0" hangingPunct="1">
                        <a:spcBef>
                          <a:spcPts val="0"/>
                        </a:spcBef>
                        <a:spcAft>
                          <a:spcPts val="1000"/>
                        </a:spcAft>
                      </a:pPr>
                      <a:r>
                        <a:rPr lang="en-GB"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23</a:t>
                      </a:r>
                      <a:endParaRPr lang="en-ZW"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defTabSz="685800" rtl="0" eaLnBrk="1" latinLnBrk="0" hangingPunct="1">
                        <a:spcBef>
                          <a:spcPts val="0"/>
                        </a:spcBef>
                        <a:spcAft>
                          <a:spcPts val="1000"/>
                        </a:spcAft>
                      </a:pPr>
                      <a:r>
                        <a:rPr lang="en-GB"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0.2</a:t>
                      </a:r>
                      <a:endParaRPr lang="en-ZW"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defTabSz="685800" rtl="0" eaLnBrk="1" latinLnBrk="0" hangingPunct="1">
                        <a:spcBef>
                          <a:spcPts val="0"/>
                        </a:spcBef>
                        <a:spcAft>
                          <a:spcPts val="1000"/>
                        </a:spcAft>
                      </a:pPr>
                      <a:r>
                        <a:rPr lang="en-GB"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a:t>
                      </a:r>
                      <a:endParaRPr lang="en-ZW"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defTabSz="685800" rtl="0" eaLnBrk="1" latinLnBrk="0" hangingPunct="1">
                        <a:spcBef>
                          <a:spcPts val="0"/>
                        </a:spcBef>
                        <a:spcAft>
                          <a:spcPts val="1000"/>
                        </a:spcAft>
                      </a:pPr>
                      <a:r>
                        <a:rPr lang="en-GB"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0.4</a:t>
                      </a:r>
                      <a:endParaRPr lang="en-ZW"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defTabSz="685800" rtl="0" eaLnBrk="1" latinLnBrk="0" hangingPunct="1">
                        <a:spcBef>
                          <a:spcPts val="0"/>
                        </a:spcBef>
                        <a:spcAft>
                          <a:spcPts val="1000"/>
                        </a:spcAft>
                      </a:pPr>
                      <a:r>
                        <a:rPr lang="en-GB" sz="1400" b="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28</a:t>
                      </a:r>
                      <a:endParaRPr lang="en-ZW" sz="1400" b="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defTabSz="685800" rtl="0" eaLnBrk="1" latinLnBrk="0" hangingPunct="1">
                        <a:spcBef>
                          <a:spcPts val="0"/>
                        </a:spcBef>
                        <a:spcAft>
                          <a:spcPts val="1000"/>
                        </a:spcAft>
                      </a:pPr>
                      <a:r>
                        <a:rPr lang="en-GB"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0.2</a:t>
                      </a:r>
                      <a:endParaRPr lang="en-ZW"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124348766"/>
                  </a:ext>
                </a:extLst>
              </a:tr>
              <a:tr h="400154">
                <a:tc>
                  <a:txBody>
                    <a:bodyPr/>
                    <a:lstStyle/>
                    <a:p>
                      <a:pPr marL="0" marR="0" algn="l" defTabSz="685800" rtl="0" eaLnBrk="1" latinLnBrk="0" hangingPunct="1">
                        <a:spcBef>
                          <a:spcPts val="0"/>
                        </a:spcBef>
                        <a:spcAft>
                          <a:spcPts val="1000"/>
                        </a:spcAft>
                      </a:pPr>
                      <a:r>
                        <a:rPr lang="en-US"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Outside Africa</a:t>
                      </a:r>
                    </a:p>
                  </a:txBody>
                  <a:tcPr marL="68580" marR="68580" marT="0" marB="0" anchor="ctr"/>
                </a:tc>
                <a:tc>
                  <a:txBody>
                    <a:bodyPr/>
                    <a:lstStyle/>
                    <a:p>
                      <a:pPr marL="0" marR="0" algn="ctr" defTabSz="685800" rtl="0" eaLnBrk="1" latinLnBrk="0" hangingPunct="1">
                        <a:spcBef>
                          <a:spcPts val="0"/>
                        </a:spcBef>
                        <a:spcAft>
                          <a:spcPts val="1000"/>
                        </a:spcAft>
                      </a:pPr>
                      <a:r>
                        <a:rPr lang="en-GB"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102</a:t>
                      </a:r>
                      <a:endParaRPr lang="en-ZW"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defTabSz="685800" rtl="0" eaLnBrk="1" latinLnBrk="0" hangingPunct="1">
                        <a:spcBef>
                          <a:spcPts val="0"/>
                        </a:spcBef>
                        <a:spcAft>
                          <a:spcPts val="1000"/>
                        </a:spcAft>
                      </a:pPr>
                      <a:r>
                        <a:rPr lang="en-GB"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0.7</a:t>
                      </a:r>
                      <a:endParaRPr lang="en-ZW"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defTabSz="685800" rtl="0" eaLnBrk="1" latinLnBrk="0" hangingPunct="1">
                        <a:spcBef>
                          <a:spcPts val="0"/>
                        </a:spcBef>
                        <a:spcAft>
                          <a:spcPts val="1000"/>
                        </a:spcAft>
                      </a:pPr>
                      <a:r>
                        <a:rPr lang="en-GB"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8</a:t>
                      </a:r>
                      <a:endParaRPr lang="en-ZW"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defTabSz="685800" rtl="0" eaLnBrk="1" latinLnBrk="0" hangingPunct="1">
                        <a:spcBef>
                          <a:spcPts val="0"/>
                        </a:spcBef>
                        <a:spcAft>
                          <a:spcPts val="1000"/>
                        </a:spcAft>
                      </a:pPr>
                      <a:r>
                        <a:rPr lang="en-GB"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0.6</a:t>
                      </a:r>
                      <a:endParaRPr lang="en-ZW" sz="1400" b="0" kern="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defTabSz="685800" rtl="0" eaLnBrk="1" latinLnBrk="0" hangingPunct="1">
                        <a:spcBef>
                          <a:spcPts val="0"/>
                        </a:spcBef>
                        <a:spcAft>
                          <a:spcPts val="1000"/>
                        </a:spcAft>
                      </a:pPr>
                      <a:r>
                        <a:rPr lang="en-GB" sz="1400" b="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110</a:t>
                      </a:r>
                      <a:endParaRPr lang="en-ZW" sz="1400" b="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defTabSz="685800" rtl="0" eaLnBrk="1" latinLnBrk="0" hangingPunct="1">
                        <a:spcBef>
                          <a:spcPts val="0"/>
                        </a:spcBef>
                        <a:spcAft>
                          <a:spcPts val="1000"/>
                        </a:spcAft>
                      </a:pPr>
                      <a:r>
                        <a:rPr lang="en-GB" sz="1400" b="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0.7</a:t>
                      </a:r>
                      <a:endParaRPr lang="en-ZW" sz="1400" b="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05818822"/>
                  </a:ext>
                </a:extLst>
              </a:tr>
              <a:tr h="366667">
                <a:tc>
                  <a:txBody>
                    <a:bodyPr/>
                    <a:lstStyle/>
                    <a:p>
                      <a:pPr marL="0" marR="0" algn="l" defTabSz="685800" rtl="0" eaLnBrk="1" latinLnBrk="0" hangingPunct="1">
                        <a:spcBef>
                          <a:spcPts val="0"/>
                        </a:spcBef>
                        <a:spcAft>
                          <a:spcPts val="1000"/>
                        </a:spcAft>
                      </a:pPr>
                      <a:r>
                        <a:rPr lang="en-US" sz="14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Total</a:t>
                      </a:r>
                    </a:p>
                  </a:txBody>
                  <a:tcPr marL="68580" marR="68580" marT="0" marB="0" anchor="ctr"/>
                </a:tc>
                <a:tc>
                  <a:txBody>
                    <a:bodyPr/>
                    <a:lstStyle/>
                    <a:p>
                      <a:pPr marL="0" marR="0" algn="ctr" defTabSz="685800" rtl="0" eaLnBrk="1" latinLnBrk="0" hangingPunct="1">
                        <a:spcBef>
                          <a:spcPts val="0"/>
                        </a:spcBef>
                        <a:spcAft>
                          <a:spcPts val="1000"/>
                        </a:spcAft>
                      </a:pPr>
                      <a:r>
                        <a:rPr lang="en-GB" sz="14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14,913</a:t>
                      </a:r>
                      <a:endParaRPr lang="en-ZW" sz="14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defTabSz="685800" rtl="0" eaLnBrk="1" latinLnBrk="0" hangingPunct="1">
                        <a:spcBef>
                          <a:spcPts val="0"/>
                        </a:spcBef>
                        <a:spcAft>
                          <a:spcPts val="1000"/>
                        </a:spcAft>
                      </a:pPr>
                      <a:r>
                        <a:rPr lang="en-GB" sz="14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n-ZW" sz="14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defTabSz="685800" rtl="0" eaLnBrk="1" latinLnBrk="0" hangingPunct="1">
                        <a:spcBef>
                          <a:spcPts val="0"/>
                        </a:spcBef>
                        <a:spcAft>
                          <a:spcPts val="1000"/>
                        </a:spcAft>
                      </a:pPr>
                      <a:r>
                        <a:rPr lang="en-GB" sz="14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1,233</a:t>
                      </a:r>
                      <a:endParaRPr lang="en-ZW" sz="14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defTabSz="685800" rtl="0" eaLnBrk="1" latinLnBrk="0" hangingPunct="1">
                        <a:spcBef>
                          <a:spcPts val="0"/>
                        </a:spcBef>
                        <a:spcAft>
                          <a:spcPts val="1000"/>
                        </a:spcAft>
                      </a:pPr>
                      <a:r>
                        <a:rPr lang="en-GB" sz="14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n-ZW" sz="14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defTabSz="685800" rtl="0" eaLnBrk="1" latinLnBrk="0" hangingPunct="1">
                        <a:spcBef>
                          <a:spcPts val="0"/>
                        </a:spcBef>
                        <a:spcAft>
                          <a:spcPts val="1000"/>
                        </a:spcAft>
                      </a:pPr>
                      <a:r>
                        <a:rPr lang="en-GB" sz="14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16,146</a:t>
                      </a:r>
                      <a:endParaRPr lang="en-ZW" sz="14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defTabSz="685800" rtl="0" eaLnBrk="1" latinLnBrk="0" hangingPunct="1">
                        <a:spcBef>
                          <a:spcPts val="0"/>
                        </a:spcBef>
                        <a:spcAft>
                          <a:spcPts val="1000"/>
                        </a:spcAft>
                      </a:pPr>
                      <a:r>
                        <a:rPr lang="en-GB" sz="14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en-ZW" sz="14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470195457"/>
                  </a:ext>
                </a:extLst>
              </a:tr>
            </a:tbl>
          </a:graphicData>
        </a:graphic>
      </p:graphicFrame>
      <p:sp>
        <p:nvSpPr>
          <p:cNvPr id="21" name="Google Shape;150;p23"/>
          <p:cNvSpPr txBox="1">
            <a:spLocks noGrp="1"/>
          </p:cNvSpPr>
          <p:nvPr>
            <p:ph type="sldNum" sz="quarter" idx="12"/>
          </p:nvPr>
        </p:nvSpPr>
        <p:spPr>
          <a:xfrm>
            <a:off x="8247357" y="4626865"/>
            <a:ext cx="608264" cy="377684"/>
          </a:xfrm>
          <a:prstGeom prst="rect">
            <a:avLst/>
          </a:prstGeom>
        </p:spPr>
        <p:txBody>
          <a:bodyPr spcFirstLastPara="1" wrap="square" lIns="0" tIns="0" rIns="0" bIns="0" anchor="ctr" anchorCtr="0">
            <a:noAutofit/>
          </a:bodyPr>
          <a:lstStyle/>
          <a:p>
            <a:pPr marL="0" lvl="0" indent="0" algn="r" rtl="0">
              <a:spcBef>
                <a:spcPts val="0"/>
              </a:spcBef>
              <a:spcAft>
                <a:spcPts val="0"/>
              </a:spcAft>
              <a:buNone/>
            </a:pPr>
            <a:r>
              <a:rPr lang="en" dirty="0"/>
              <a:t>17</a:t>
            </a:r>
            <a:endParaRPr dirty="0"/>
          </a:p>
        </p:txBody>
      </p:sp>
    </p:spTree>
    <p:extLst>
      <p:ext uri="{BB962C8B-B14F-4D97-AF65-F5344CB8AC3E}">
        <p14:creationId xmlns:p14="http://schemas.microsoft.com/office/powerpoint/2010/main" val="7833204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167"/>
        <p:cNvGrpSpPr/>
        <p:nvPr/>
      </p:nvGrpSpPr>
      <p:grpSpPr>
        <a:xfrm>
          <a:off x="0" y="0"/>
          <a:ext cx="0" cy="0"/>
          <a:chOff x="0" y="0"/>
          <a:chExt cx="0" cy="0"/>
        </a:xfrm>
      </p:grpSpPr>
      <p:sp>
        <p:nvSpPr>
          <p:cNvPr id="168" name="Google Shape;168;p24"/>
          <p:cNvSpPr txBox="1">
            <a:spLocks noGrp="1"/>
          </p:cNvSpPr>
          <p:nvPr>
            <p:ph type="title"/>
          </p:nvPr>
        </p:nvSpPr>
        <p:spPr>
          <a:xfrm>
            <a:off x="446485" y="314108"/>
            <a:ext cx="8492315" cy="396300"/>
          </a:xfrm>
          <a:prstGeom prst="rect">
            <a:avLst/>
          </a:prstGeom>
        </p:spPr>
        <p:txBody>
          <a:bodyPr spcFirstLastPara="1" wrap="square" lIns="0" tIns="0" rIns="0" bIns="0" anchor="b" anchorCtr="0">
            <a:noAutofit/>
          </a:bodyPr>
          <a:lstStyle/>
          <a:p>
            <a:pPr lvl="0" algn="ctr"/>
            <a:r>
              <a:rPr lang="en-US" b="1" cap="none" dirty="0"/>
              <a:t>Reported Last Employment Status of New Prisoners By Sex</a:t>
            </a:r>
          </a:p>
        </p:txBody>
      </p:sp>
      <p:sp>
        <p:nvSpPr>
          <p:cNvPr id="27" name="Rounded Rectangle 4"/>
          <p:cNvSpPr txBox="1"/>
          <p:nvPr/>
        </p:nvSpPr>
        <p:spPr>
          <a:xfrm>
            <a:off x="375685" y="4678457"/>
            <a:ext cx="8479936" cy="274500"/>
          </a:xfrm>
          <a:prstGeom prst="rect">
            <a:avLst/>
          </a:prstGeom>
          <a:solidFill>
            <a:srgbClr val="00B050"/>
          </a:solid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defTabSz="577850">
              <a:lnSpc>
                <a:spcPct val="90000"/>
              </a:lnSpc>
              <a:spcBef>
                <a:spcPct val="0"/>
              </a:spcBef>
              <a:spcAft>
                <a:spcPct val="35000"/>
              </a:spcAft>
            </a:pPr>
            <a:r>
              <a:rPr lang="en-ZW" sz="1200" dirty="0"/>
              <a:t>2</a:t>
            </a:r>
            <a:r>
              <a:rPr lang="en-ZW" sz="1200" baseline="30000" dirty="0"/>
              <a:t>ND</a:t>
            </a:r>
            <a:r>
              <a:rPr lang="en-ZW" sz="1200" dirty="0"/>
              <a:t> </a:t>
            </a:r>
            <a:r>
              <a:rPr lang="en-ZW" sz="1300" b="0" i="0" kern="1200" dirty="0"/>
              <a:t>QUARTER 2026 PRISON ADMISSIONS AND DISCHARGES STATISTICS</a:t>
            </a:r>
            <a:endParaRPr lang="en-ZW" sz="1300" kern="1200" dirty="0"/>
          </a:p>
        </p:txBody>
      </p:sp>
      <p:sp>
        <p:nvSpPr>
          <p:cNvPr id="8" name="Rounded Rectangle 7"/>
          <p:cNvSpPr/>
          <p:nvPr/>
        </p:nvSpPr>
        <p:spPr>
          <a:xfrm>
            <a:off x="278606" y="762000"/>
            <a:ext cx="3483769" cy="3838041"/>
          </a:xfrm>
          <a:prstGeom prst="round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77469" y="965180"/>
            <a:ext cx="3086041" cy="3416320"/>
          </a:xfrm>
          <a:prstGeom prst="rect">
            <a:avLst/>
          </a:prstGeom>
          <a:noFill/>
        </p:spPr>
        <p:txBody>
          <a:bodyPr wrap="square" rtlCol="0">
            <a:spAutoFit/>
          </a:bodyPr>
          <a:lstStyle/>
          <a:p>
            <a:pPr marL="342900" indent="-342900">
              <a:buFont typeface="Arial" panose="020B0604020202020204" pitchFamily="34" charset="0"/>
              <a:buChar char="•"/>
            </a:pPr>
            <a:r>
              <a:rPr lang="en-GB" dirty="0"/>
              <a:t>51.9% of new prisoners reported being employed prior to admission.</a:t>
            </a:r>
            <a:endParaRPr lang="en-US" dirty="0"/>
          </a:p>
          <a:p>
            <a:pPr marL="342900" indent="-342900">
              <a:buFont typeface="Arial" panose="020B0604020202020204" pitchFamily="34" charset="0"/>
              <a:buChar char="•"/>
            </a:pPr>
            <a:r>
              <a:rPr lang="en-US" dirty="0"/>
              <a:t>Male prisoners who were unemployed constituted 46.9% of the new male prisoner population.</a:t>
            </a:r>
          </a:p>
          <a:p>
            <a:pPr marL="342900" indent="-342900">
              <a:buFont typeface="Arial" panose="020B0604020202020204" pitchFamily="34" charset="0"/>
              <a:buChar char="•"/>
            </a:pPr>
            <a:r>
              <a:rPr lang="en-US" dirty="0"/>
              <a:t>The share of female prisoners who reported that they were unemployed before their admission to prison was 62.9%</a:t>
            </a:r>
          </a:p>
        </p:txBody>
      </p:sp>
      <p:sp>
        <p:nvSpPr>
          <p:cNvPr id="7" name="Google Shape;150;p23"/>
          <p:cNvSpPr txBox="1">
            <a:spLocks noGrp="1"/>
          </p:cNvSpPr>
          <p:nvPr>
            <p:ph type="sldNum" sz="quarter" idx="12"/>
          </p:nvPr>
        </p:nvSpPr>
        <p:spPr>
          <a:xfrm>
            <a:off x="8181707" y="4626865"/>
            <a:ext cx="608264" cy="377684"/>
          </a:xfrm>
          <a:prstGeom prst="rect">
            <a:avLst/>
          </a:prstGeom>
        </p:spPr>
        <p:txBody>
          <a:bodyPr spcFirstLastPara="1" wrap="square" lIns="0" tIns="0" rIns="0" bIns="0" anchor="ctr" anchorCtr="0">
            <a:noAutofit/>
          </a:bodyPr>
          <a:lstStyle/>
          <a:p>
            <a:pPr marL="0" lvl="0" indent="0" algn="r" rtl="0">
              <a:spcBef>
                <a:spcPts val="0"/>
              </a:spcBef>
              <a:spcAft>
                <a:spcPts val="0"/>
              </a:spcAft>
              <a:buNone/>
            </a:pPr>
            <a:r>
              <a:rPr lang="en" dirty="0"/>
              <a:t>18</a:t>
            </a:r>
            <a:endParaRPr dirty="0"/>
          </a:p>
        </p:txBody>
      </p:sp>
      <p:graphicFrame>
        <p:nvGraphicFramePr>
          <p:cNvPr id="3" name="Table 2">
            <a:extLst>
              <a:ext uri="{FF2B5EF4-FFF2-40B4-BE49-F238E27FC236}">
                <a16:creationId xmlns:a16="http://schemas.microsoft.com/office/drawing/2014/main" id="{AFC980F3-EF41-4316-ACF6-AE1566146BBF}"/>
              </a:ext>
            </a:extLst>
          </p:cNvPr>
          <p:cNvGraphicFramePr>
            <a:graphicFrameLocks noGrp="1"/>
          </p:cNvGraphicFramePr>
          <p:nvPr>
            <p:extLst>
              <p:ext uri="{D42A27DB-BD31-4B8C-83A1-F6EECF244321}">
                <p14:modId xmlns:p14="http://schemas.microsoft.com/office/powerpoint/2010/main" val="4253870633"/>
              </p:ext>
            </p:extLst>
          </p:nvPr>
        </p:nvGraphicFramePr>
        <p:xfrm>
          <a:off x="3830320" y="1277110"/>
          <a:ext cx="5090160" cy="2590039"/>
        </p:xfrm>
        <a:graphic>
          <a:graphicData uri="http://schemas.openxmlformats.org/drawingml/2006/table">
            <a:tbl>
              <a:tblPr>
                <a:tableStyleId>{E4B8CE54-D7E4-4D6C-B30F-6A91B47CCFBE}</a:tableStyleId>
              </a:tblPr>
              <a:tblGrid>
                <a:gridCol w="1188720">
                  <a:extLst>
                    <a:ext uri="{9D8B030D-6E8A-4147-A177-3AD203B41FA5}">
                      <a16:colId xmlns:a16="http://schemas.microsoft.com/office/drawing/2014/main" val="2853725734"/>
                    </a:ext>
                  </a:extLst>
                </a:gridCol>
                <a:gridCol w="751840">
                  <a:extLst>
                    <a:ext uri="{9D8B030D-6E8A-4147-A177-3AD203B41FA5}">
                      <a16:colId xmlns:a16="http://schemas.microsoft.com/office/drawing/2014/main" val="1448677711"/>
                    </a:ext>
                  </a:extLst>
                </a:gridCol>
                <a:gridCol w="558800">
                  <a:extLst>
                    <a:ext uri="{9D8B030D-6E8A-4147-A177-3AD203B41FA5}">
                      <a16:colId xmlns:a16="http://schemas.microsoft.com/office/drawing/2014/main" val="1129452988"/>
                    </a:ext>
                  </a:extLst>
                </a:gridCol>
                <a:gridCol w="621926">
                  <a:extLst>
                    <a:ext uri="{9D8B030D-6E8A-4147-A177-3AD203B41FA5}">
                      <a16:colId xmlns:a16="http://schemas.microsoft.com/office/drawing/2014/main" val="3523855932"/>
                    </a:ext>
                  </a:extLst>
                </a:gridCol>
                <a:gridCol w="581969">
                  <a:extLst>
                    <a:ext uri="{9D8B030D-6E8A-4147-A177-3AD203B41FA5}">
                      <a16:colId xmlns:a16="http://schemas.microsoft.com/office/drawing/2014/main" val="2952384769"/>
                    </a:ext>
                  </a:extLst>
                </a:gridCol>
                <a:gridCol w="696025">
                  <a:extLst>
                    <a:ext uri="{9D8B030D-6E8A-4147-A177-3AD203B41FA5}">
                      <a16:colId xmlns:a16="http://schemas.microsoft.com/office/drawing/2014/main" val="890546568"/>
                    </a:ext>
                  </a:extLst>
                </a:gridCol>
                <a:gridCol w="690880">
                  <a:extLst>
                    <a:ext uri="{9D8B030D-6E8A-4147-A177-3AD203B41FA5}">
                      <a16:colId xmlns:a16="http://schemas.microsoft.com/office/drawing/2014/main" val="3208123991"/>
                    </a:ext>
                  </a:extLst>
                </a:gridCol>
              </a:tblGrid>
              <a:tr h="850959">
                <a:tc>
                  <a:txBody>
                    <a:bodyPr/>
                    <a:lstStyle/>
                    <a:p>
                      <a:pPr marL="0" algn="ctr" defTabSz="685800" rtl="0" eaLnBrk="1" fontAlgn="ctr" latinLnBrk="0" hangingPunct="1"/>
                      <a:r>
                        <a:rPr lang="en-ZW" sz="1400" b="1" u="none" strike="noStrike" kern="1200" dirty="0">
                          <a:solidFill>
                            <a:srgbClr val="000000"/>
                          </a:solidFill>
                          <a:effectLst/>
                          <a:latin typeface="Arial"/>
                          <a:cs typeface="Arial"/>
                        </a:rPr>
                        <a:t>Employment status</a:t>
                      </a:r>
                    </a:p>
                  </a:txBody>
                  <a:tcPr marL="9525" marR="9525" marT="9525" marB="0" anchor="ctr"/>
                </a:tc>
                <a:tc gridSpan="2">
                  <a:txBody>
                    <a:bodyPr/>
                    <a:lstStyle/>
                    <a:p>
                      <a:pPr algn="ctr" fontAlgn="ctr"/>
                      <a:r>
                        <a:rPr lang="en-US" sz="1400" b="1" u="none" strike="noStrike" dirty="0">
                          <a:effectLst/>
                        </a:rPr>
                        <a:t>Male </a:t>
                      </a:r>
                      <a:endParaRPr lang="en-ZW" sz="1400" b="1" i="0" u="none" strike="noStrike" dirty="0">
                        <a:solidFill>
                          <a:srgbClr val="000000"/>
                        </a:solidFill>
                        <a:effectLst/>
                        <a:latin typeface="Calibri" panose="020F0502020204030204" pitchFamily="34" charset="0"/>
                      </a:endParaRPr>
                    </a:p>
                    <a:p>
                      <a:pPr algn="ctr" fontAlgn="ctr"/>
                      <a:r>
                        <a:rPr lang="en-US" sz="1400" b="1" u="none" strike="noStrike" dirty="0">
                          <a:effectLst/>
                        </a:rPr>
                        <a:t> </a:t>
                      </a:r>
                      <a:endParaRPr lang="en-ZW" sz="1400" b="1" i="0" u="none" strike="noStrike" dirty="0">
                        <a:solidFill>
                          <a:srgbClr val="000000"/>
                        </a:solidFill>
                        <a:effectLst/>
                        <a:latin typeface="Calibri" panose="020F0502020204030204" pitchFamily="34" charset="0"/>
                      </a:endParaRPr>
                    </a:p>
                  </a:txBody>
                  <a:tcPr marL="9525" marR="9525" marT="9525" marB="0" anchor="ctr"/>
                </a:tc>
                <a:tc hMerge="1">
                  <a:txBody>
                    <a:bodyPr/>
                    <a:lstStyle/>
                    <a:p>
                      <a:pPr algn="r" fontAlgn="ctr"/>
                      <a:endParaRPr lang="en-ZW" sz="1100" b="1" i="0" u="none" strike="noStrike" dirty="0">
                        <a:solidFill>
                          <a:srgbClr val="000000"/>
                        </a:solidFill>
                        <a:effectLst/>
                        <a:latin typeface="Calibri" panose="020F0502020204030204" pitchFamily="34" charset="0"/>
                      </a:endParaRPr>
                    </a:p>
                  </a:txBody>
                  <a:tcPr marL="9525" marR="9525" marT="9525" marB="0" anchor="ctr"/>
                </a:tc>
                <a:tc gridSpan="2">
                  <a:txBody>
                    <a:bodyPr/>
                    <a:lstStyle/>
                    <a:p>
                      <a:pPr algn="ctr" fontAlgn="ctr"/>
                      <a:r>
                        <a:rPr lang="en-US" sz="1400" b="1" u="none" strike="noStrike" dirty="0">
                          <a:effectLst/>
                        </a:rPr>
                        <a:t>Female </a:t>
                      </a:r>
                      <a:endParaRPr lang="en-ZW" sz="1400" b="1" i="0" u="none" strike="noStrike" dirty="0">
                        <a:solidFill>
                          <a:srgbClr val="000000"/>
                        </a:solidFill>
                        <a:effectLst/>
                        <a:latin typeface="Calibri" panose="020F0502020204030204" pitchFamily="34" charset="0"/>
                      </a:endParaRPr>
                    </a:p>
                    <a:p>
                      <a:pPr algn="ctr" fontAlgn="ctr"/>
                      <a:r>
                        <a:rPr lang="en-US" sz="1400" b="1" u="none" strike="noStrike" dirty="0">
                          <a:effectLst/>
                        </a:rPr>
                        <a:t> </a:t>
                      </a:r>
                      <a:endParaRPr lang="en-ZW" sz="1400" b="1" i="0" u="none" strike="noStrike" dirty="0">
                        <a:solidFill>
                          <a:srgbClr val="000000"/>
                        </a:solidFill>
                        <a:effectLst/>
                        <a:latin typeface="Calibri" panose="020F0502020204030204" pitchFamily="34" charset="0"/>
                      </a:endParaRPr>
                    </a:p>
                  </a:txBody>
                  <a:tcPr marL="9525" marR="9525" marT="9525" marB="0" anchor="ctr"/>
                </a:tc>
                <a:tc hMerge="1">
                  <a:txBody>
                    <a:bodyPr/>
                    <a:lstStyle/>
                    <a:p>
                      <a:pPr algn="r" fontAlgn="ctr"/>
                      <a:endParaRPr lang="en-ZW" sz="1100" b="1" i="0" u="none" strike="noStrike" dirty="0">
                        <a:solidFill>
                          <a:srgbClr val="000000"/>
                        </a:solidFill>
                        <a:effectLst/>
                        <a:latin typeface="Calibri" panose="020F0502020204030204" pitchFamily="34" charset="0"/>
                      </a:endParaRPr>
                    </a:p>
                  </a:txBody>
                  <a:tcPr marL="9525" marR="9525" marT="9525" marB="0" anchor="ctr"/>
                </a:tc>
                <a:tc gridSpan="2">
                  <a:txBody>
                    <a:bodyPr/>
                    <a:lstStyle/>
                    <a:p>
                      <a:pPr algn="ctr" fontAlgn="ctr"/>
                      <a:r>
                        <a:rPr lang="en-US" sz="1400" b="1" u="none" strike="noStrike" dirty="0">
                          <a:effectLst/>
                        </a:rPr>
                        <a:t>Total </a:t>
                      </a:r>
                      <a:endParaRPr lang="en-ZW" sz="1400" b="1" i="0" u="none" strike="noStrike" dirty="0">
                        <a:solidFill>
                          <a:srgbClr val="000000"/>
                        </a:solidFill>
                        <a:effectLst/>
                        <a:latin typeface="Calibri" panose="020F0502020204030204" pitchFamily="34" charset="0"/>
                      </a:endParaRPr>
                    </a:p>
                    <a:p>
                      <a:pPr algn="ctr" fontAlgn="ctr"/>
                      <a:r>
                        <a:rPr lang="en-US" sz="1400" b="1" u="none" strike="noStrike" dirty="0">
                          <a:effectLst/>
                        </a:rPr>
                        <a:t> </a:t>
                      </a:r>
                      <a:endParaRPr lang="en-ZW" sz="1400" b="1" i="0" u="none" strike="noStrike" dirty="0">
                        <a:solidFill>
                          <a:srgbClr val="000000"/>
                        </a:solidFill>
                        <a:effectLst/>
                        <a:latin typeface="Calibri" panose="020F0502020204030204" pitchFamily="34" charset="0"/>
                      </a:endParaRPr>
                    </a:p>
                  </a:txBody>
                  <a:tcPr marL="9525" marR="9525" marT="9525" marB="0" anchor="ctr"/>
                </a:tc>
                <a:tc hMerge="1">
                  <a:txBody>
                    <a:bodyPr/>
                    <a:lstStyle/>
                    <a:p>
                      <a:pPr algn="r" fontAlgn="ctr"/>
                      <a:endParaRPr lang="en-ZW" sz="11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663644625"/>
                  </a:ext>
                </a:extLst>
              </a:tr>
              <a:tr h="434770">
                <a:tc>
                  <a:txBody>
                    <a:bodyPr/>
                    <a:lstStyle/>
                    <a:p>
                      <a:pPr algn="l" fontAlgn="ctr"/>
                      <a:endParaRPr lang="en-ZW" sz="1100" b="1"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ctr"/>
                      <a:r>
                        <a:rPr lang="en-ZW" sz="1400" b="1" i="0" u="none" strike="noStrike" dirty="0">
                          <a:solidFill>
                            <a:srgbClr val="000000"/>
                          </a:solidFill>
                          <a:effectLst/>
                          <a:latin typeface="Calibri" panose="020F0502020204030204" pitchFamily="34" charset="0"/>
                        </a:rPr>
                        <a:t>No</a:t>
                      </a:r>
                    </a:p>
                  </a:txBody>
                  <a:tcPr marL="9525" marR="9525" marT="9525" marB="0" anchor="ctr"/>
                </a:tc>
                <a:tc>
                  <a:txBody>
                    <a:bodyPr/>
                    <a:lstStyle/>
                    <a:p>
                      <a:pPr algn="ctr" fontAlgn="ctr"/>
                      <a:r>
                        <a:rPr lang="en-ZW" sz="1400" b="1" i="0" u="none" strike="noStrike" dirty="0">
                          <a:solidFill>
                            <a:srgbClr val="000000"/>
                          </a:solidFill>
                          <a:effectLst/>
                          <a:latin typeface="Calibri" panose="020F0502020204030204" pitchFamily="34" charset="0"/>
                        </a:rPr>
                        <a:t>%</a:t>
                      </a:r>
                    </a:p>
                  </a:txBody>
                  <a:tcPr marL="9525" marR="9525" marT="9525" marB="0" anchor="ctr"/>
                </a:tc>
                <a:tc>
                  <a:txBody>
                    <a:bodyPr/>
                    <a:lstStyle/>
                    <a:p>
                      <a:pPr algn="ctr" fontAlgn="ctr"/>
                      <a:r>
                        <a:rPr lang="en-ZW" sz="1400" b="1" i="0" u="none" strike="noStrike" dirty="0">
                          <a:solidFill>
                            <a:srgbClr val="000000"/>
                          </a:solidFill>
                          <a:effectLst/>
                          <a:latin typeface="Calibri" panose="020F0502020204030204" pitchFamily="34" charset="0"/>
                        </a:rPr>
                        <a:t>No</a:t>
                      </a:r>
                    </a:p>
                  </a:txBody>
                  <a:tcPr marL="9525" marR="9525" marT="9525" marB="0" anchor="ctr"/>
                </a:tc>
                <a:tc>
                  <a:txBody>
                    <a:bodyPr/>
                    <a:lstStyle/>
                    <a:p>
                      <a:pPr algn="ctr" fontAlgn="ctr"/>
                      <a:r>
                        <a:rPr lang="en-ZW" sz="1400" b="1" i="0" u="none" strike="noStrike" dirty="0">
                          <a:solidFill>
                            <a:srgbClr val="000000"/>
                          </a:solidFill>
                          <a:effectLst/>
                          <a:latin typeface="Calibri" panose="020F0502020204030204" pitchFamily="34" charset="0"/>
                        </a:rPr>
                        <a:t>%</a:t>
                      </a:r>
                    </a:p>
                  </a:txBody>
                  <a:tcPr marL="9525" marR="9525" marT="9525" marB="0" anchor="ctr"/>
                </a:tc>
                <a:tc>
                  <a:txBody>
                    <a:bodyPr/>
                    <a:lstStyle/>
                    <a:p>
                      <a:pPr algn="ctr" fontAlgn="ctr"/>
                      <a:r>
                        <a:rPr lang="en-ZW" sz="1400" b="1" i="0" u="none" strike="noStrike" dirty="0">
                          <a:solidFill>
                            <a:srgbClr val="000000"/>
                          </a:solidFill>
                          <a:effectLst/>
                          <a:latin typeface="Calibri" panose="020F0502020204030204" pitchFamily="34" charset="0"/>
                        </a:rPr>
                        <a:t>No</a:t>
                      </a:r>
                    </a:p>
                  </a:txBody>
                  <a:tcPr marL="9525" marR="9525" marT="9525" marB="0" anchor="ctr"/>
                </a:tc>
                <a:tc>
                  <a:txBody>
                    <a:bodyPr/>
                    <a:lstStyle/>
                    <a:p>
                      <a:pPr algn="ctr" fontAlgn="ctr"/>
                      <a:r>
                        <a:rPr lang="en-ZW" sz="1400" b="1" i="0" u="none" strike="noStrike" dirty="0">
                          <a:solidFill>
                            <a:srgbClr val="000000"/>
                          </a:solidFill>
                          <a:effectLst/>
                          <a:latin typeface="Calibri" panose="020F0502020204030204" pitchFamily="34" charset="0"/>
                        </a:rPr>
                        <a:t>%</a:t>
                      </a:r>
                    </a:p>
                  </a:txBody>
                  <a:tcPr marL="9525" marR="9525" marT="9525" marB="0" anchor="ctr"/>
                </a:tc>
                <a:extLst>
                  <a:ext uri="{0D108BD9-81ED-4DB2-BD59-A6C34878D82A}">
                    <a16:rowId xmlns:a16="http://schemas.microsoft.com/office/drawing/2014/main" val="950028092"/>
                  </a:ext>
                </a:extLst>
              </a:tr>
              <a:tr h="434770">
                <a:tc>
                  <a:txBody>
                    <a:bodyPr/>
                    <a:lstStyle/>
                    <a:p>
                      <a:pPr algn="l">
                        <a:lnSpc>
                          <a:spcPct val="107000"/>
                        </a:lnSpc>
                        <a:spcAft>
                          <a:spcPts val="0"/>
                        </a:spcAft>
                      </a:pPr>
                      <a:r>
                        <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Employed</a:t>
                      </a:r>
                      <a:endParaRPr lang="en-ZW"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algn="ctr" defTabSz="685800" rtl="0" eaLnBrk="1" latinLnBrk="0" hangingPunct="1">
                        <a:lnSpc>
                          <a:spcPct val="107000"/>
                        </a:lnSpc>
                        <a:spcAft>
                          <a:spcPts val="0"/>
                        </a:spcAft>
                      </a:pPr>
                      <a:r>
                        <a:rPr lang="en-US" sz="14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7,926</a:t>
                      </a:r>
                      <a:endParaRPr lang="en-ZW" sz="14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algn="ctr" defTabSz="685800" rtl="0" eaLnBrk="1" latinLnBrk="0" hangingPunct="1">
                        <a:lnSpc>
                          <a:spcPct val="107000"/>
                        </a:lnSpc>
                        <a:spcAft>
                          <a:spcPts val="0"/>
                        </a:spcAft>
                      </a:pPr>
                      <a:r>
                        <a:rPr lang="en-US" sz="1400"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53.1</a:t>
                      </a:r>
                      <a:endParaRPr lang="en-ZW" sz="1400" kern="12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algn="ctr" defTabSz="685800" rtl="0" eaLnBrk="1" latinLnBrk="0" hangingPunct="1">
                        <a:lnSpc>
                          <a:spcPct val="107000"/>
                        </a:lnSpc>
                        <a:spcAft>
                          <a:spcPts val="0"/>
                        </a:spcAft>
                      </a:pPr>
                      <a:r>
                        <a:rPr lang="en-US" sz="1400"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457</a:t>
                      </a:r>
                      <a:endParaRPr lang="en-ZW" sz="1400" kern="12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algn="ctr" defTabSz="685800" rtl="0" eaLnBrk="1" latinLnBrk="0" hangingPunct="1">
                        <a:lnSpc>
                          <a:spcPct val="107000"/>
                        </a:lnSpc>
                        <a:spcAft>
                          <a:spcPts val="0"/>
                        </a:spcAft>
                      </a:pPr>
                      <a:r>
                        <a:rPr lang="en-US" sz="1400"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37.1</a:t>
                      </a:r>
                      <a:endParaRPr lang="en-ZW" sz="1400" kern="12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algn="ctr" defTabSz="685800" rtl="0" eaLnBrk="1" latinLnBrk="0" hangingPunct="1">
                        <a:lnSpc>
                          <a:spcPct val="107000"/>
                        </a:lnSpc>
                        <a:spcAft>
                          <a:spcPts val="0"/>
                        </a:spcAft>
                      </a:pPr>
                      <a:r>
                        <a:rPr lang="en-US" sz="1400"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8,383</a:t>
                      </a:r>
                      <a:endParaRPr lang="en-ZW" sz="1400" kern="12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algn="ctr" defTabSz="685800" rtl="0" eaLnBrk="1" latinLnBrk="0" hangingPunct="1">
                        <a:lnSpc>
                          <a:spcPct val="107000"/>
                        </a:lnSpc>
                        <a:spcAft>
                          <a:spcPts val="0"/>
                        </a:spcAft>
                      </a:pPr>
                      <a:r>
                        <a:rPr lang="en-US" sz="1400"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51.9</a:t>
                      </a:r>
                      <a:endParaRPr lang="en-ZW" sz="1400" kern="12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3670260165"/>
                  </a:ext>
                </a:extLst>
              </a:tr>
              <a:tr h="434770">
                <a:tc>
                  <a:txBody>
                    <a:bodyPr/>
                    <a:lstStyle/>
                    <a:p>
                      <a:pPr algn="l">
                        <a:lnSpc>
                          <a:spcPct val="107000"/>
                        </a:lnSpc>
                        <a:spcAft>
                          <a:spcPts val="0"/>
                        </a:spcAft>
                      </a:pPr>
                      <a:r>
                        <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Unemployed</a:t>
                      </a:r>
                      <a:endParaRPr lang="en-ZW"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algn="ctr" defTabSz="685800" rtl="0" eaLnBrk="1" latinLnBrk="0" hangingPunct="1">
                        <a:lnSpc>
                          <a:spcPct val="107000"/>
                        </a:lnSpc>
                        <a:spcAft>
                          <a:spcPts val="0"/>
                        </a:spcAft>
                      </a:pPr>
                      <a:r>
                        <a:rPr lang="en-US" sz="14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6,987</a:t>
                      </a:r>
                      <a:endParaRPr lang="en-ZW" sz="14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algn="ctr" defTabSz="685800" rtl="0" eaLnBrk="1" latinLnBrk="0" hangingPunct="1">
                        <a:lnSpc>
                          <a:spcPct val="107000"/>
                        </a:lnSpc>
                        <a:spcAft>
                          <a:spcPts val="0"/>
                        </a:spcAft>
                      </a:pPr>
                      <a:r>
                        <a:rPr lang="en-US" sz="14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46.9</a:t>
                      </a:r>
                      <a:endParaRPr lang="en-ZW" sz="14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algn="ctr" defTabSz="685800" rtl="0" eaLnBrk="1" latinLnBrk="0" hangingPunct="1">
                        <a:lnSpc>
                          <a:spcPct val="107000"/>
                        </a:lnSpc>
                        <a:spcAft>
                          <a:spcPts val="0"/>
                        </a:spcAft>
                      </a:pPr>
                      <a:r>
                        <a:rPr lang="en-US" sz="14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776</a:t>
                      </a:r>
                      <a:endParaRPr lang="en-ZW" sz="14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algn="ctr" defTabSz="685800" rtl="0" eaLnBrk="1" latinLnBrk="0" hangingPunct="1">
                        <a:lnSpc>
                          <a:spcPct val="107000"/>
                        </a:lnSpc>
                        <a:spcAft>
                          <a:spcPts val="0"/>
                        </a:spcAft>
                      </a:pPr>
                      <a:r>
                        <a:rPr lang="en-US" sz="14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62.9</a:t>
                      </a:r>
                      <a:endParaRPr lang="en-ZW" sz="14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algn="ctr" defTabSz="685800" rtl="0" eaLnBrk="1" latinLnBrk="0" hangingPunct="1">
                        <a:lnSpc>
                          <a:spcPct val="107000"/>
                        </a:lnSpc>
                        <a:spcAft>
                          <a:spcPts val="0"/>
                        </a:spcAft>
                      </a:pPr>
                      <a:r>
                        <a:rPr lang="en-US" sz="1400"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7,763</a:t>
                      </a:r>
                      <a:endParaRPr lang="en-ZW" sz="1400" kern="12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algn="ctr" defTabSz="685800" rtl="0" eaLnBrk="1" latinLnBrk="0" hangingPunct="1">
                        <a:lnSpc>
                          <a:spcPct val="107000"/>
                        </a:lnSpc>
                        <a:spcAft>
                          <a:spcPts val="0"/>
                        </a:spcAft>
                      </a:pPr>
                      <a:r>
                        <a:rPr lang="en-US" sz="1400"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48.1</a:t>
                      </a:r>
                      <a:endParaRPr lang="en-ZW" sz="1400" kern="12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948621539"/>
                  </a:ext>
                </a:extLst>
              </a:tr>
              <a:tr h="434770">
                <a:tc>
                  <a:txBody>
                    <a:bodyPr/>
                    <a:lstStyle/>
                    <a:p>
                      <a:pPr algn="l">
                        <a:lnSpc>
                          <a:spcPct val="107000"/>
                        </a:lnSpc>
                        <a:spcAft>
                          <a:spcPts val="0"/>
                        </a:spcAft>
                      </a:pPr>
                      <a:r>
                        <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Total</a:t>
                      </a:r>
                      <a:endParaRPr lang="en-ZW"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algn="ctr" defTabSz="685800" rtl="0" eaLnBrk="1" latinLnBrk="0" hangingPunct="1">
                        <a:lnSpc>
                          <a:spcPct val="107000"/>
                        </a:lnSpc>
                        <a:spcAft>
                          <a:spcPts val="0"/>
                        </a:spcAft>
                      </a:pPr>
                      <a:r>
                        <a:rPr lang="en-US" sz="1400"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14,913</a:t>
                      </a:r>
                      <a:endParaRPr lang="en-ZW" sz="1400" kern="12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algn="ctr" defTabSz="685800" rtl="0" eaLnBrk="1" latinLnBrk="0" hangingPunct="1">
                        <a:lnSpc>
                          <a:spcPct val="107000"/>
                        </a:lnSpc>
                        <a:spcAft>
                          <a:spcPts val="0"/>
                        </a:spcAft>
                      </a:pPr>
                      <a:r>
                        <a:rPr lang="en-US" sz="1400"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100</a:t>
                      </a:r>
                      <a:endParaRPr lang="en-ZW" sz="1400" kern="12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algn="ctr" defTabSz="685800" rtl="0" eaLnBrk="1" latinLnBrk="0" hangingPunct="1">
                        <a:lnSpc>
                          <a:spcPct val="107000"/>
                        </a:lnSpc>
                        <a:spcAft>
                          <a:spcPts val="0"/>
                        </a:spcAft>
                      </a:pPr>
                      <a:r>
                        <a:rPr lang="en-US" sz="1400"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1,233</a:t>
                      </a:r>
                      <a:endParaRPr lang="en-ZW" sz="1400" kern="12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algn="ctr" defTabSz="685800" rtl="0" eaLnBrk="1" latinLnBrk="0" hangingPunct="1">
                        <a:lnSpc>
                          <a:spcPct val="107000"/>
                        </a:lnSpc>
                        <a:spcAft>
                          <a:spcPts val="0"/>
                        </a:spcAft>
                      </a:pPr>
                      <a:r>
                        <a:rPr lang="en-US" sz="1400"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100</a:t>
                      </a:r>
                      <a:endParaRPr lang="en-ZW" sz="1400" kern="12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algn="ctr" defTabSz="685800" rtl="0" eaLnBrk="1" latinLnBrk="0" hangingPunct="1">
                        <a:lnSpc>
                          <a:spcPct val="107000"/>
                        </a:lnSpc>
                        <a:spcAft>
                          <a:spcPts val="0"/>
                        </a:spcAft>
                      </a:pPr>
                      <a:r>
                        <a:rPr lang="en-US" sz="14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16,146</a:t>
                      </a:r>
                      <a:endParaRPr lang="en-ZW" sz="14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algn="ctr" defTabSz="685800" rtl="0" eaLnBrk="1" latinLnBrk="0" hangingPunct="1">
                        <a:lnSpc>
                          <a:spcPct val="107000"/>
                        </a:lnSpc>
                        <a:spcAft>
                          <a:spcPts val="0"/>
                        </a:spcAft>
                      </a:pPr>
                      <a:r>
                        <a:rPr lang="en-US" sz="14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100</a:t>
                      </a:r>
                      <a:endParaRPr lang="en-ZW" sz="1400" kern="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91577713"/>
                  </a:ext>
                </a:extLst>
              </a:tr>
            </a:tbl>
          </a:graphicData>
        </a:graphic>
      </p:graphicFrame>
    </p:spTree>
    <p:extLst>
      <p:ext uri="{BB962C8B-B14F-4D97-AF65-F5344CB8AC3E}">
        <p14:creationId xmlns:p14="http://schemas.microsoft.com/office/powerpoint/2010/main" val="21487812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4"/>
          <p:cNvSpPr txBox="1"/>
          <p:nvPr/>
        </p:nvSpPr>
        <p:spPr>
          <a:xfrm>
            <a:off x="375685" y="4678457"/>
            <a:ext cx="8410506" cy="274500"/>
          </a:xfrm>
          <a:prstGeom prst="rect">
            <a:avLst/>
          </a:prstGeom>
          <a:solidFill>
            <a:srgbClr val="00B050"/>
          </a:solid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defTabSz="577850">
              <a:lnSpc>
                <a:spcPct val="90000"/>
              </a:lnSpc>
              <a:spcBef>
                <a:spcPct val="0"/>
              </a:spcBef>
              <a:spcAft>
                <a:spcPct val="35000"/>
              </a:spcAft>
            </a:pPr>
            <a:r>
              <a:rPr lang="en-ZW" sz="1200" dirty="0"/>
              <a:t>2</a:t>
            </a:r>
            <a:r>
              <a:rPr lang="en-ZW" sz="1200" baseline="30000" dirty="0"/>
              <a:t>ND</a:t>
            </a:r>
            <a:r>
              <a:rPr lang="en-ZW" sz="1200" dirty="0"/>
              <a:t> </a:t>
            </a:r>
            <a:r>
              <a:rPr lang="en-ZW" sz="1300" b="0" i="0" kern="1200" dirty="0"/>
              <a:t>QUARTER 2026 PRISON ADMISSIONS AND DISCHARGES STATISTICS</a:t>
            </a:r>
            <a:endParaRPr lang="en-ZW" sz="1300" kern="1200" dirty="0"/>
          </a:p>
        </p:txBody>
      </p:sp>
      <p:sp>
        <p:nvSpPr>
          <p:cNvPr id="8" name="Google Shape;150;p23"/>
          <p:cNvSpPr txBox="1">
            <a:spLocks/>
          </p:cNvSpPr>
          <p:nvPr/>
        </p:nvSpPr>
        <p:spPr>
          <a:xfrm>
            <a:off x="8085162" y="4626865"/>
            <a:ext cx="608264" cy="377684"/>
          </a:xfrm>
          <a:prstGeom prst="rect">
            <a:avLst/>
          </a:prstGeom>
        </p:spPr>
        <p:txBody>
          <a:bodyPr spcFirstLastPara="1" vert="horz" wrap="square" lIns="0" tIns="0" rIns="0" bIns="0" rtlCol="0" anchor="ctr" anchorCtr="0">
            <a:noAutofit/>
          </a:bodyPr>
          <a:lstStyle>
            <a:defPPr>
              <a:defRPr lang="en-US"/>
            </a:defPPr>
            <a:lvl1pPr marL="0" lvl="0" algn="r" defTabSz="457200" rtl="0" eaLnBrk="1" latinLnBrk="0" hangingPunct="1">
              <a:buNone/>
              <a:defRPr sz="2100" kern="1200">
                <a:solidFill>
                  <a:schemeClr val="accent1"/>
                </a:solidFill>
                <a:latin typeface="+mn-lt"/>
                <a:ea typeface="+mn-ea"/>
                <a:cs typeface="+mn-cs"/>
              </a:defRPr>
            </a:lvl1pPr>
            <a:lvl2pPr marL="457200" lvl="1" algn="l" defTabSz="457200" rtl="0" eaLnBrk="1" latinLnBrk="0" hangingPunct="1">
              <a:buNone/>
              <a:defRPr sz="1800" kern="1200">
                <a:solidFill>
                  <a:schemeClr val="tx1"/>
                </a:solidFill>
                <a:latin typeface="+mn-lt"/>
                <a:ea typeface="+mn-ea"/>
                <a:cs typeface="+mn-cs"/>
              </a:defRPr>
            </a:lvl2pPr>
            <a:lvl3pPr marL="914400" lvl="2" algn="l" defTabSz="457200" rtl="0" eaLnBrk="1" latinLnBrk="0" hangingPunct="1">
              <a:buNone/>
              <a:defRPr sz="1800" kern="1200">
                <a:solidFill>
                  <a:schemeClr val="tx1"/>
                </a:solidFill>
                <a:latin typeface="+mn-lt"/>
                <a:ea typeface="+mn-ea"/>
                <a:cs typeface="+mn-cs"/>
              </a:defRPr>
            </a:lvl3pPr>
            <a:lvl4pPr marL="1371600" lvl="3" algn="l" defTabSz="457200" rtl="0" eaLnBrk="1" latinLnBrk="0" hangingPunct="1">
              <a:buNone/>
              <a:defRPr sz="1800" kern="1200">
                <a:solidFill>
                  <a:schemeClr val="tx1"/>
                </a:solidFill>
                <a:latin typeface="+mn-lt"/>
                <a:ea typeface="+mn-ea"/>
                <a:cs typeface="+mn-cs"/>
              </a:defRPr>
            </a:lvl4pPr>
            <a:lvl5pPr marL="1828800" lvl="4" algn="l" defTabSz="457200" rtl="0" eaLnBrk="1" latinLnBrk="0" hangingPunct="1">
              <a:buNone/>
              <a:defRPr sz="1800" kern="1200">
                <a:solidFill>
                  <a:schemeClr val="tx1"/>
                </a:solidFill>
                <a:latin typeface="+mn-lt"/>
                <a:ea typeface="+mn-ea"/>
                <a:cs typeface="+mn-cs"/>
              </a:defRPr>
            </a:lvl5pPr>
            <a:lvl6pPr marL="2286000" lvl="5" algn="l" defTabSz="457200" rtl="0" eaLnBrk="1" latinLnBrk="0" hangingPunct="1">
              <a:buNone/>
              <a:defRPr sz="1800" kern="1200">
                <a:solidFill>
                  <a:schemeClr val="tx1"/>
                </a:solidFill>
                <a:latin typeface="+mn-lt"/>
                <a:ea typeface="+mn-ea"/>
                <a:cs typeface="+mn-cs"/>
              </a:defRPr>
            </a:lvl6pPr>
            <a:lvl7pPr marL="2743200" lvl="6" algn="l" defTabSz="457200" rtl="0" eaLnBrk="1" latinLnBrk="0" hangingPunct="1">
              <a:buNone/>
              <a:defRPr sz="1800" kern="1200">
                <a:solidFill>
                  <a:schemeClr val="tx1"/>
                </a:solidFill>
                <a:latin typeface="+mn-lt"/>
                <a:ea typeface="+mn-ea"/>
                <a:cs typeface="+mn-cs"/>
              </a:defRPr>
            </a:lvl7pPr>
            <a:lvl8pPr marL="3200400" lvl="7" algn="l" defTabSz="457200" rtl="0" eaLnBrk="1" latinLnBrk="0" hangingPunct="1">
              <a:buNone/>
              <a:defRPr sz="1800" kern="1200">
                <a:solidFill>
                  <a:schemeClr val="tx1"/>
                </a:solidFill>
                <a:latin typeface="+mn-lt"/>
                <a:ea typeface="+mn-ea"/>
                <a:cs typeface="+mn-cs"/>
              </a:defRPr>
            </a:lvl8pPr>
            <a:lvl9pPr marL="3657600" lvl="8" algn="l" defTabSz="457200" rtl="0" eaLnBrk="1" latinLnBrk="0" hangingPunct="1">
              <a:buNone/>
              <a:defRPr sz="1800" kern="1200">
                <a:solidFill>
                  <a:schemeClr val="tx1"/>
                </a:solidFill>
                <a:latin typeface="+mn-lt"/>
                <a:ea typeface="+mn-ea"/>
                <a:cs typeface="+mn-cs"/>
              </a:defRPr>
            </a:lvl9pPr>
          </a:lstStyle>
          <a:p>
            <a:r>
              <a:rPr lang="en" dirty="0"/>
              <a:t>19</a:t>
            </a:r>
          </a:p>
        </p:txBody>
      </p:sp>
      <p:sp>
        <p:nvSpPr>
          <p:cNvPr id="9" name="Google Shape;168;p24"/>
          <p:cNvSpPr txBox="1">
            <a:spLocks noGrp="1"/>
          </p:cNvSpPr>
          <p:nvPr>
            <p:ph type="title"/>
          </p:nvPr>
        </p:nvSpPr>
        <p:spPr>
          <a:xfrm>
            <a:off x="585788" y="64294"/>
            <a:ext cx="8412738" cy="500063"/>
          </a:xfrm>
          <a:prstGeom prst="rect">
            <a:avLst/>
          </a:prstGeom>
        </p:spPr>
        <p:txBody>
          <a:bodyPr spcFirstLastPara="1" wrap="square" lIns="0" tIns="0" rIns="0" bIns="0" anchor="b" anchorCtr="0">
            <a:noAutofit/>
          </a:bodyPr>
          <a:lstStyle/>
          <a:p>
            <a:pPr lvl="0" algn="ctr"/>
            <a:r>
              <a:rPr lang="en-US" sz="2400" b="1" cap="none" dirty="0">
                <a:solidFill>
                  <a:schemeClr val="tx1"/>
                </a:solidFill>
              </a:rPr>
              <a:t>Crime Count For New Prisoners</a:t>
            </a:r>
            <a:endParaRPr lang="en-US" sz="2400" cap="none" dirty="0">
              <a:solidFill>
                <a:schemeClr val="tx1"/>
              </a:solidFill>
            </a:endParaRPr>
          </a:p>
        </p:txBody>
      </p:sp>
      <p:sp>
        <p:nvSpPr>
          <p:cNvPr id="10" name="Rounded Rectangle 9"/>
          <p:cNvSpPr/>
          <p:nvPr/>
        </p:nvSpPr>
        <p:spPr>
          <a:xfrm>
            <a:off x="574963" y="864394"/>
            <a:ext cx="7834440" cy="1102747"/>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658348" y="907732"/>
            <a:ext cx="7834440" cy="1569660"/>
          </a:xfrm>
          <a:prstGeom prst="rect">
            <a:avLst/>
          </a:prstGeom>
          <a:noFill/>
        </p:spPr>
        <p:txBody>
          <a:bodyPr wrap="square" rtlCol="0">
            <a:spAutoFit/>
          </a:bodyPr>
          <a:lstStyle/>
          <a:p>
            <a:pPr algn="just"/>
            <a:r>
              <a:rPr lang="en-US" sz="2000" dirty="0"/>
              <a:t>The</a:t>
            </a:r>
            <a:r>
              <a:rPr lang="en-GB" sz="2000" dirty="0"/>
              <a:t> </a:t>
            </a:r>
            <a:r>
              <a:rPr lang="en-ZW" sz="2000" dirty="0"/>
              <a:t>16,146 </a:t>
            </a:r>
            <a:r>
              <a:rPr lang="en-US" sz="2000" dirty="0"/>
              <a:t>prisoners that were admitted during the second quarter of 2026 had committed 18,719 offences. Of these offences, 17,353 were committed by males and 1,366 by females.</a:t>
            </a:r>
          </a:p>
          <a:p>
            <a:pPr algn="ctr"/>
            <a:endParaRPr lang="en-US" dirty="0"/>
          </a:p>
          <a:p>
            <a:pPr algn="ctr"/>
            <a:endParaRPr lang="en-US" dirty="0"/>
          </a:p>
        </p:txBody>
      </p:sp>
      <p:grpSp>
        <p:nvGrpSpPr>
          <p:cNvPr id="12" name="Group 11"/>
          <p:cNvGrpSpPr/>
          <p:nvPr/>
        </p:nvGrpSpPr>
        <p:grpSpPr>
          <a:xfrm>
            <a:off x="585788" y="2394063"/>
            <a:ext cx="7823615" cy="1952934"/>
            <a:chOff x="585788" y="2632602"/>
            <a:chExt cx="7823615" cy="1952934"/>
          </a:xfrm>
        </p:grpSpPr>
        <p:pic>
          <p:nvPicPr>
            <p:cNvPr id="13" name="Picture 12">
              <a:extLst>
                <a:ext uri="{FF2B5EF4-FFF2-40B4-BE49-F238E27FC236}">
                  <a16:creationId xmlns:a16="http://schemas.microsoft.com/office/drawing/2014/main" id="{79FE362B-438A-4733-9B84-EF0220755EA4}"/>
                </a:ext>
              </a:extLst>
            </p:cNvPr>
            <p:cNvPicPr>
              <a:picLocks noChangeAspect="1"/>
            </p:cNvPicPr>
            <p:nvPr/>
          </p:nvPicPr>
          <p:blipFill rotWithShape="1">
            <a:blip r:embed="rId2">
              <a:clrChange>
                <a:clrFrom>
                  <a:srgbClr val="FFFFFF"/>
                </a:clrFrom>
                <a:clrTo>
                  <a:srgbClr val="FFFFFF">
                    <a:alpha val="0"/>
                  </a:srgbClr>
                </a:clrTo>
              </a:clrChange>
            </a:blip>
            <a:srcRect l="48453" t="48878" r="475" b="-1"/>
            <a:stretch/>
          </p:blipFill>
          <p:spPr>
            <a:xfrm>
              <a:off x="2559918" y="2632602"/>
              <a:ext cx="1932265" cy="1952934"/>
            </a:xfrm>
            <a:prstGeom prst="rect">
              <a:avLst/>
            </a:prstGeom>
          </p:spPr>
        </p:pic>
        <p:pic>
          <p:nvPicPr>
            <p:cNvPr id="14" name="Picture 13">
              <a:extLst>
                <a:ext uri="{FF2B5EF4-FFF2-40B4-BE49-F238E27FC236}">
                  <a16:creationId xmlns:a16="http://schemas.microsoft.com/office/drawing/2014/main" id="{7A0595BD-F31C-42D4-954E-B253EAAA65E7}"/>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85788" y="2644517"/>
              <a:ext cx="1929104" cy="1929104"/>
            </a:xfrm>
            <a:prstGeom prst="rect">
              <a:avLst/>
            </a:prstGeom>
          </p:spPr>
        </p:pic>
        <p:pic>
          <p:nvPicPr>
            <p:cNvPr id="15" name="Picture 14">
              <a:extLst>
                <a:ext uri="{FF2B5EF4-FFF2-40B4-BE49-F238E27FC236}">
                  <a16:creationId xmlns:a16="http://schemas.microsoft.com/office/drawing/2014/main" id="{E87125C2-80F3-4F39-B0BD-5DFEEBF82491}"/>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4567794" y="2644517"/>
              <a:ext cx="1865700" cy="1875537"/>
            </a:xfrm>
            <a:prstGeom prst="rect">
              <a:avLst/>
            </a:prstGeom>
          </p:spPr>
        </p:pic>
        <p:pic>
          <p:nvPicPr>
            <p:cNvPr id="16" name="Picture 15"/>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04129" y="2644517"/>
              <a:ext cx="1905274" cy="1905274"/>
            </a:xfrm>
            <a:prstGeom prst="rect">
              <a:avLst/>
            </a:prstGeom>
          </p:spPr>
        </p:pic>
      </p:grpSp>
    </p:spTree>
    <p:extLst>
      <p:ext uri="{BB962C8B-B14F-4D97-AF65-F5344CB8AC3E}">
        <p14:creationId xmlns:p14="http://schemas.microsoft.com/office/powerpoint/2010/main" val="4685918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250"/>
        <p:cNvGrpSpPr/>
        <p:nvPr/>
      </p:nvGrpSpPr>
      <p:grpSpPr>
        <a:xfrm>
          <a:off x="0" y="0"/>
          <a:ext cx="0" cy="0"/>
          <a:chOff x="0" y="0"/>
          <a:chExt cx="0" cy="0"/>
        </a:xfrm>
      </p:grpSpPr>
      <p:sp>
        <p:nvSpPr>
          <p:cNvPr id="251" name="Google Shape;251;p29"/>
          <p:cNvSpPr txBox="1">
            <a:spLocks noGrp="1"/>
          </p:cNvSpPr>
          <p:nvPr>
            <p:ph type="title"/>
          </p:nvPr>
        </p:nvSpPr>
        <p:spPr>
          <a:xfrm>
            <a:off x="546030" y="-40181"/>
            <a:ext cx="8101013" cy="394717"/>
          </a:xfrm>
          <a:prstGeom prst="rect">
            <a:avLst/>
          </a:prstGeom>
        </p:spPr>
        <p:txBody>
          <a:bodyPr spcFirstLastPara="1" wrap="square" lIns="0" tIns="0" rIns="0" bIns="0" anchor="b" anchorCtr="0">
            <a:noAutofit/>
          </a:bodyPr>
          <a:lstStyle/>
          <a:p>
            <a:pPr lvl="0" algn="ctr"/>
            <a:r>
              <a:rPr lang="en-US" sz="2000" b="1" cap="none" dirty="0"/>
              <a:t>Top Five Crimes Committed By New Prisoners</a:t>
            </a:r>
          </a:p>
        </p:txBody>
      </p:sp>
      <p:sp>
        <p:nvSpPr>
          <p:cNvPr id="252" name="Google Shape;252;p29"/>
          <p:cNvSpPr txBox="1">
            <a:spLocks noGrp="1"/>
          </p:cNvSpPr>
          <p:nvPr>
            <p:ph type="body" idx="1"/>
          </p:nvPr>
        </p:nvSpPr>
        <p:spPr>
          <a:xfrm>
            <a:off x="0" y="534365"/>
            <a:ext cx="8985082" cy="1331024"/>
          </a:xfrm>
          <a:prstGeom prst="rect">
            <a:avLst/>
          </a:prstGeom>
        </p:spPr>
        <p:txBody>
          <a:bodyPr spcFirstLastPara="1" wrap="square" lIns="0" tIns="0" rIns="0" bIns="0" anchor="t" anchorCtr="0">
            <a:noAutofit/>
          </a:bodyPr>
          <a:lstStyle/>
          <a:p>
            <a:pPr marL="114300" indent="0" algn="just">
              <a:lnSpc>
                <a:spcPct val="100000"/>
              </a:lnSpc>
              <a:spcBef>
                <a:spcPts val="0"/>
              </a:spcBef>
              <a:spcAft>
                <a:spcPts val="600"/>
              </a:spcAft>
              <a:buNone/>
            </a:pPr>
            <a:r>
              <a:rPr lang="en-GB" sz="1500" dirty="0"/>
              <a:t>Most of the new prisoners were admitted into prison for committing assault (23.2%) , theft (19.2%),  </a:t>
            </a:r>
            <a:r>
              <a:rPr lang="en-GB" sz="1400" dirty="0">
                <a:solidFill>
                  <a:srgbClr val="000000"/>
                </a:solidFill>
                <a:latin typeface="Calibri" panose="020F0502020204030204" pitchFamily="34" charset="0"/>
                <a:cs typeface="Arial"/>
              </a:rPr>
              <a:t>burglary </a:t>
            </a:r>
            <a:r>
              <a:rPr lang="en-GB" sz="1400" dirty="0"/>
              <a:t>(7.6%),</a:t>
            </a:r>
            <a:r>
              <a:rPr lang="en-GB" sz="1500" dirty="0"/>
              <a:t> </a:t>
            </a:r>
            <a:r>
              <a:rPr lang="en-GB" sz="1500" dirty="0">
                <a:solidFill>
                  <a:srgbClr val="000000"/>
                </a:solidFill>
                <a:latin typeface="Calibri" panose="020F0502020204030204" pitchFamily="34" charset="0"/>
                <a:cs typeface="Arial"/>
              </a:rPr>
              <a:t>unlawful acts involving controlled drugs or precursors</a:t>
            </a:r>
            <a:r>
              <a:rPr lang="en-GB" sz="1500" dirty="0"/>
              <a:t> (5.9%), and </a:t>
            </a:r>
            <a:r>
              <a:rPr lang="en-GB" sz="1600" dirty="0">
                <a:solidFill>
                  <a:srgbClr val="000000"/>
                </a:solidFill>
                <a:latin typeface="Calibri" panose="020F0502020204030204" pitchFamily="34" charset="0"/>
                <a:cs typeface="Arial"/>
              </a:rPr>
              <a:t>robbery (without firearm) </a:t>
            </a:r>
            <a:r>
              <a:rPr lang="en-GB" sz="1500" dirty="0"/>
              <a:t>(5.5%). </a:t>
            </a:r>
            <a:r>
              <a:rPr lang="en-GB" sz="1600" dirty="0"/>
              <a:t>This distribution closely mirrors the pattern observed among male new prisoners. </a:t>
            </a:r>
            <a:r>
              <a:rPr lang="en-GB" sz="1500" dirty="0"/>
              <a:t>The crimes that led to the imprisonment of female prisoners were mostly assaults (23.8%), theft (21.7%) and </a:t>
            </a:r>
            <a:r>
              <a:rPr lang="en-GB" sz="1600" dirty="0">
                <a:solidFill>
                  <a:srgbClr val="000000"/>
                </a:solidFill>
                <a:latin typeface="Calibri" panose="020F0502020204030204" pitchFamily="34" charset="0"/>
                <a:cs typeface="Arial"/>
              </a:rPr>
              <a:t>unlawful acts involving alcohol, tobacco or other controlled substances (10.2%).</a:t>
            </a:r>
            <a:endParaRPr lang="en-US" sz="1500" dirty="0"/>
          </a:p>
        </p:txBody>
      </p:sp>
      <p:graphicFrame>
        <p:nvGraphicFramePr>
          <p:cNvPr id="9" name="Table 8"/>
          <p:cNvGraphicFramePr>
            <a:graphicFrameLocks noGrp="1"/>
          </p:cNvGraphicFramePr>
          <p:nvPr>
            <p:extLst>
              <p:ext uri="{D42A27DB-BD31-4B8C-83A1-F6EECF244321}">
                <p14:modId xmlns:p14="http://schemas.microsoft.com/office/powerpoint/2010/main" val="3581056105"/>
              </p:ext>
            </p:extLst>
          </p:nvPr>
        </p:nvGraphicFramePr>
        <p:xfrm>
          <a:off x="5983730" y="1804231"/>
          <a:ext cx="2503574" cy="2667616"/>
        </p:xfrm>
        <a:graphic>
          <a:graphicData uri="http://schemas.openxmlformats.org/drawingml/2006/table">
            <a:tbl>
              <a:tblPr>
                <a:tableStyleId>{E4B8CE54-D7E4-4D6C-B30F-6A91B47CCFBE}</a:tableStyleId>
              </a:tblPr>
              <a:tblGrid>
                <a:gridCol w="1693671">
                  <a:extLst>
                    <a:ext uri="{9D8B030D-6E8A-4147-A177-3AD203B41FA5}">
                      <a16:colId xmlns:a16="http://schemas.microsoft.com/office/drawing/2014/main" val="4088294245"/>
                    </a:ext>
                  </a:extLst>
                </a:gridCol>
                <a:gridCol w="809903">
                  <a:extLst>
                    <a:ext uri="{9D8B030D-6E8A-4147-A177-3AD203B41FA5}">
                      <a16:colId xmlns:a16="http://schemas.microsoft.com/office/drawing/2014/main" val="2335215181"/>
                    </a:ext>
                  </a:extLst>
                </a:gridCol>
              </a:tblGrid>
              <a:tr h="291539">
                <a:tc>
                  <a:txBody>
                    <a:bodyPr/>
                    <a:lstStyle/>
                    <a:p>
                      <a:pPr algn="l" fontAlgn="b"/>
                      <a:r>
                        <a:rPr lang="en-US" sz="1600" b="1" i="0" u="none" strike="noStrike" dirty="0">
                          <a:solidFill>
                            <a:srgbClr val="000000"/>
                          </a:solidFill>
                          <a:effectLst/>
                          <a:latin typeface="Calibri" panose="020F0502020204030204" pitchFamily="34" charset="0"/>
                        </a:rPr>
                        <a:t>Total</a:t>
                      </a:r>
                    </a:p>
                  </a:txBody>
                  <a:tcPr marL="7620" marR="7620" marT="762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b"/>
                      <a:r>
                        <a:rPr lang="en-US" sz="1600" b="1" i="0" u="none" strike="noStrike" dirty="0">
                          <a:solidFill>
                            <a:srgbClr val="000000"/>
                          </a:solidFill>
                          <a:effectLst/>
                          <a:latin typeface="Calibri" panose="020F0502020204030204" pitchFamily="34" charset="0"/>
                        </a:rPr>
                        <a:t>%</a:t>
                      </a:r>
                    </a:p>
                  </a:txBody>
                  <a:tcPr marL="7620" marR="7620" marT="762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881622275"/>
                  </a:ext>
                </a:extLst>
              </a:tr>
              <a:tr h="269062">
                <a:tc>
                  <a:txBody>
                    <a:bodyPr/>
                    <a:lstStyle/>
                    <a:p>
                      <a:pPr marL="0" algn="l" defTabSz="685800" rtl="0" eaLnBrk="1" fontAlgn="b" latinLnBrk="0" hangingPunct="1"/>
                      <a:r>
                        <a:rPr lang="en-ZW" sz="1400" b="0" i="0" u="none" strike="noStrike" kern="1200" dirty="0">
                          <a:solidFill>
                            <a:srgbClr val="000000"/>
                          </a:solidFill>
                          <a:effectLst/>
                          <a:latin typeface="Calibri" panose="020F0502020204030204" pitchFamily="34" charset="0"/>
                          <a:cs typeface="Arial"/>
                        </a:rPr>
                        <a:t>Assaults</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b"/>
                      <a:r>
                        <a:rPr lang="en-ZW" sz="1400" b="0" i="0" u="none" strike="noStrike" kern="1200" dirty="0">
                          <a:solidFill>
                            <a:srgbClr val="000000"/>
                          </a:solidFill>
                          <a:effectLst/>
                          <a:latin typeface="Calibri" panose="020F0502020204030204" pitchFamily="34" charset="0"/>
                          <a:cs typeface="Arial"/>
                        </a:rPr>
                        <a:t>23.2</a:t>
                      </a:r>
                    </a:p>
                  </a:txBody>
                  <a:tcPr marL="6350" marR="6350" marT="635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819242183"/>
                  </a:ext>
                </a:extLst>
              </a:tr>
              <a:tr h="291539">
                <a:tc>
                  <a:txBody>
                    <a:bodyPr/>
                    <a:lstStyle/>
                    <a:p>
                      <a:pPr marL="0" algn="l" defTabSz="685800" rtl="0" eaLnBrk="1" fontAlgn="b" latinLnBrk="0" hangingPunct="1"/>
                      <a:r>
                        <a:rPr lang="en-ZW" sz="1400" b="0" i="0" u="none" strike="noStrike" kern="1200" dirty="0">
                          <a:solidFill>
                            <a:srgbClr val="000000"/>
                          </a:solidFill>
                          <a:effectLst/>
                          <a:latin typeface="Calibri" panose="020F0502020204030204" pitchFamily="34" charset="0"/>
                          <a:cs typeface="Arial"/>
                        </a:rPr>
                        <a:t>Theft</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b"/>
                      <a:r>
                        <a:rPr lang="en-ZW" sz="1400" b="0" i="0" u="none" strike="noStrike" kern="1200" dirty="0">
                          <a:solidFill>
                            <a:srgbClr val="000000"/>
                          </a:solidFill>
                          <a:effectLst/>
                          <a:latin typeface="Calibri" panose="020F0502020204030204" pitchFamily="34" charset="0"/>
                          <a:cs typeface="Arial"/>
                        </a:rPr>
                        <a:t>19.2</a:t>
                      </a:r>
                    </a:p>
                  </a:txBody>
                  <a:tcPr marL="6350" marR="6350" marT="635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110455954"/>
                  </a:ext>
                </a:extLst>
              </a:tr>
              <a:tr h="364039">
                <a:tc>
                  <a:txBody>
                    <a:bodyPr/>
                    <a:lstStyle/>
                    <a:p>
                      <a:pPr marL="0" algn="l" defTabSz="685800" rtl="0" eaLnBrk="1" fontAlgn="b" latinLnBrk="0" hangingPunct="1"/>
                      <a:r>
                        <a:rPr lang="en-ZW" sz="1400" b="0" i="0" u="none" strike="noStrike" kern="1200" dirty="0">
                          <a:solidFill>
                            <a:srgbClr val="000000"/>
                          </a:solidFill>
                          <a:effectLst/>
                          <a:latin typeface="Calibri" panose="020F0502020204030204" pitchFamily="34" charset="0"/>
                          <a:cs typeface="Arial"/>
                        </a:rPr>
                        <a:t>Burglary</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b"/>
                      <a:r>
                        <a:rPr lang="en-ZW" sz="1400" b="0" i="0" u="none" strike="noStrike" kern="1200" dirty="0">
                          <a:solidFill>
                            <a:srgbClr val="000000"/>
                          </a:solidFill>
                          <a:effectLst/>
                          <a:latin typeface="Calibri" panose="020F0502020204030204" pitchFamily="34" charset="0"/>
                          <a:cs typeface="Arial"/>
                        </a:rPr>
                        <a:t>7.6</a:t>
                      </a:r>
                    </a:p>
                  </a:txBody>
                  <a:tcPr marL="6350" marR="6350" marT="635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52542095"/>
                  </a:ext>
                </a:extLst>
              </a:tr>
              <a:tr h="723379">
                <a:tc>
                  <a:txBody>
                    <a:bodyPr/>
                    <a:lstStyle/>
                    <a:p>
                      <a:pPr marL="0" algn="l" defTabSz="685800" rtl="0" eaLnBrk="1" fontAlgn="b" latinLnBrk="0" hangingPunct="1"/>
                      <a:r>
                        <a:rPr lang="en-GB" sz="1400" b="0" i="0" u="none" strike="noStrike" kern="1200" dirty="0">
                          <a:solidFill>
                            <a:srgbClr val="000000"/>
                          </a:solidFill>
                          <a:effectLst/>
                          <a:latin typeface="Calibri" panose="020F0502020204030204" pitchFamily="34" charset="0"/>
                          <a:cs typeface="Arial"/>
                        </a:rPr>
                        <a:t>Unlawful acts involving controlled drugs or precursors</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b"/>
                      <a:r>
                        <a:rPr lang="en-ZW" sz="1400" b="0" i="0" u="none" strike="noStrike" kern="1200" dirty="0">
                          <a:solidFill>
                            <a:srgbClr val="000000"/>
                          </a:solidFill>
                          <a:effectLst/>
                          <a:latin typeface="Calibri" panose="020F0502020204030204" pitchFamily="34" charset="0"/>
                          <a:cs typeface="Arial"/>
                        </a:rPr>
                        <a:t>5.9</a:t>
                      </a:r>
                    </a:p>
                  </a:txBody>
                  <a:tcPr marL="6350" marR="6350" marT="635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338866890"/>
                  </a:ext>
                </a:extLst>
              </a:tr>
              <a:tr h="728058">
                <a:tc>
                  <a:txBody>
                    <a:bodyPr/>
                    <a:lstStyle/>
                    <a:p>
                      <a:pPr marL="0" algn="l" defTabSz="685800" rtl="0" eaLnBrk="1" fontAlgn="b" latinLnBrk="0" hangingPunct="1"/>
                      <a:r>
                        <a:rPr lang="en-ZW" sz="1400" b="0" i="0" u="none" strike="noStrike" kern="1200" dirty="0">
                          <a:solidFill>
                            <a:srgbClr val="000000"/>
                          </a:solidFill>
                          <a:effectLst/>
                          <a:latin typeface="Calibri" panose="020F0502020204030204" pitchFamily="34" charset="0"/>
                          <a:cs typeface="Arial"/>
                        </a:rPr>
                        <a:t>Robbery (without firearm)</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b"/>
                      <a:r>
                        <a:rPr lang="en-ZW" sz="1400" b="0" i="0" u="none" strike="noStrike" kern="1200" dirty="0">
                          <a:solidFill>
                            <a:srgbClr val="000000"/>
                          </a:solidFill>
                          <a:effectLst/>
                          <a:latin typeface="Calibri" panose="020F0502020204030204" pitchFamily="34" charset="0"/>
                          <a:cs typeface="Arial"/>
                        </a:rPr>
                        <a:t>5.5</a:t>
                      </a:r>
                    </a:p>
                  </a:txBody>
                  <a:tcPr marL="6350" marR="6350" marT="635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13551901"/>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2685929943"/>
              </p:ext>
            </p:extLst>
          </p:nvPr>
        </p:nvGraphicFramePr>
        <p:xfrm>
          <a:off x="3160271" y="1922649"/>
          <a:ext cx="2616288" cy="2667617"/>
        </p:xfrm>
        <a:graphic>
          <a:graphicData uri="http://schemas.openxmlformats.org/drawingml/2006/table">
            <a:tbl>
              <a:tblPr>
                <a:tableStyleId>{E4B8CE54-D7E4-4D6C-B30F-6A91B47CCFBE}</a:tableStyleId>
              </a:tblPr>
              <a:tblGrid>
                <a:gridCol w="1855852">
                  <a:extLst>
                    <a:ext uri="{9D8B030D-6E8A-4147-A177-3AD203B41FA5}">
                      <a16:colId xmlns:a16="http://schemas.microsoft.com/office/drawing/2014/main" val="4181717886"/>
                    </a:ext>
                  </a:extLst>
                </a:gridCol>
                <a:gridCol w="760436">
                  <a:extLst>
                    <a:ext uri="{9D8B030D-6E8A-4147-A177-3AD203B41FA5}">
                      <a16:colId xmlns:a16="http://schemas.microsoft.com/office/drawing/2014/main" val="1743550477"/>
                    </a:ext>
                  </a:extLst>
                </a:gridCol>
              </a:tblGrid>
              <a:tr h="275949">
                <a:tc>
                  <a:txBody>
                    <a:bodyPr/>
                    <a:lstStyle/>
                    <a:p>
                      <a:pPr algn="l" fontAlgn="b"/>
                      <a:r>
                        <a:rPr lang="en-US" sz="1400" b="1" u="none" strike="noStrike" dirty="0">
                          <a:effectLst/>
                        </a:rPr>
                        <a:t>Female</a:t>
                      </a:r>
                      <a:endParaRPr lang="en-US" sz="1400" b="1" i="0" u="none" strike="noStrike" dirty="0">
                        <a:solidFill>
                          <a:srgbClr val="000000"/>
                        </a:solidFill>
                        <a:effectLst/>
                        <a:latin typeface="Calibri" panose="020F0502020204030204" pitchFamily="34" charset="0"/>
                      </a:endParaRPr>
                    </a:p>
                  </a:txBody>
                  <a:tcPr marL="7620" marR="7620" marT="762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b"/>
                      <a:r>
                        <a:rPr lang="en-US" sz="1400" b="1" u="none" strike="noStrike" dirty="0">
                          <a:effectLst/>
                        </a:rPr>
                        <a:t>%</a:t>
                      </a:r>
                      <a:endParaRPr lang="en-US" sz="1400" b="1" i="0" u="none" strike="noStrike" dirty="0">
                        <a:solidFill>
                          <a:srgbClr val="000000"/>
                        </a:solidFill>
                        <a:effectLst/>
                        <a:latin typeface="Calibri" panose="020F0502020204030204" pitchFamily="34" charset="0"/>
                      </a:endParaRPr>
                    </a:p>
                  </a:txBody>
                  <a:tcPr marL="7620" marR="7620" marT="762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3929848755"/>
                  </a:ext>
                </a:extLst>
              </a:tr>
              <a:tr h="311519">
                <a:tc>
                  <a:txBody>
                    <a:bodyPr/>
                    <a:lstStyle/>
                    <a:p>
                      <a:pPr marL="0" algn="l" defTabSz="685800" rtl="0" eaLnBrk="1" fontAlgn="b" latinLnBrk="0" hangingPunct="1"/>
                      <a:r>
                        <a:rPr lang="en-ZW" sz="1400" b="0" i="0" u="none" strike="noStrike" kern="1200" dirty="0">
                          <a:solidFill>
                            <a:srgbClr val="000000"/>
                          </a:solidFill>
                          <a:effectLst/>
                          <a:latin typeface="Calibri" panose="020F0502020204030204" pitchFamily="34" charset="0"/>
                          <a:cs typeface="Arial"/>
                        </a:rPr>
                        <a:t>Assaults</a:t>
                      </a:r>
                    </a:p>
                  </a:txBody>
                  <a:tcPr marL="6350" marR="6350" marT="635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algn="ctr" defTabSz="685800" rtl="0" eaLnBrk="1" fontAlgn="b" latinLnBrk="0" hangingPunct="1"/>
                      <a:r>
                        <a:rPr lang="en-ZW" sz="1400" b="0" i="0" u="none" strike="noStrike" kern="1200" dirty="0">
                          <a:solidFill>
                            <a:srgbClr val="000000"/>
                          </a:solidFill>
                          <a:effectLst/>
                          <a:latin typeface="Calibri" panose="020F0502020204030204" pitchFamily="34" charset="0"/>
                          <a:cs typeface="Arial"/>
                        </a:rPr>
                        <a:t>23.8</a:t>
                      </a:r>
                    </a:p>
                  </a:txBody>
                  <a:tcPr marL="6350" marR="6350" marT="635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847759355"/>
                  </a:ext>
                </a:extLst>
              </a:tr>
              <a:tr h="278328">
                <a:tc>
                  <a:txBody>
                    <a:bodyPr/>
                    <a:lstStyle/>
                    <a:p>
                      <a:pPr marL="0" algn="l" defTabSz="685800" rtl="0" eaLnBrk="1" fontAlgn="b" latinLnBrk="0" hangingPunct="1"/>
                      <a:r>
                        <a:rPr lang="en-ZW" sz="1400" b="0" i="0" u="none" strike="noStrike" kern="1200" dirty="0">
                          <a:solidFill>
                            <a:srgbClr val="000000"/>
                          </a:solidFill>
                          <a:effectLst/>
                          <a:latin typeface="Calibri" panose="020F0502020204030204" pitchFamily="34" charset="0"/>
                          <a:cs typeface="Arial"/>
                        </a:rPr>
                        <a:t>Theft</a:t>
                      </a:r>
                    </a:p>
                  </a:txBody>
                  <a:tcPr marL="6350" marR="6350" marT="635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algn="ctr" defTabSz="685800" rtl="0" eaLnBrk="1" fontAlgn="b" latinLnBrk="0" hangingPunct="1"/>
                      <a:r>
                        <a:rPr lang="en-ZW" sz="1400" b="0" i="0" u="none" strike="noStrike" kern="1200" dirty="0">
                          <a:solidFill>
                            <a:srgbClr val="000000"/>
                          </a:solidFill>
                          <a:effectLst/>
                          <a:latin typeface="Calibri" panose="020F0502020204030204" pitchFamily="34" charset="0"/>
                          <a:cs typeface="Arial"/>
                        </a:rPr>
                        <a:t>21.7</a:t>
                      </a:r>
                    </a:p>
                  </a:txBody>
                  <a:tcPr marL="6350" marR="6350" marT="635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732307387"/>
                  </a:ext>
                </a:extLst>
              </a:tr>
              <a:tr h="716933">
                <a:tc>
                  <a:txBody>
                    <a:bodyPr/>
                    <a:lstStyle/>
                    <a:p>
                      <a:pPr marL="0" algn="l" defTabSz="685800" rtl="0" eaLnBrk="1" fontAlgn="b" latinLnBrk="0" hangingPunct="1"/>
                      <a:r>
                        <a:rPr lang="en-GB" sz="1400" b="0" i="0" u="none" strike="noStrike" kern="1200" dirty="0">
                          <a:solidFill>
                            <a:srgbClr val="000000"/>
                          </a:solidFill>
                          <a:effectLst/>
                          <a:latin typeface="Calibri" panose="020F0502020204030204" pitchFamily="34" charset="0"/>
                          <a:cs typeface="Arial"/>
                        </a:rPr>
                        <a:t>Unlawful acts involving alcohol, tobacco or other controlled substances</a:t>
                      </a:r>
                    </a:p>
                  </a:txBody>
                  <a:tcPr marL="6350" marR="6350" marT="635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algn="ctr" defTabSz="685800" rtl="0" eaLnBrk="1" fontAlgn="b" latinLnBrk="0" hangingPunct="1"/>
                      <a:r>
                        <a:rPr lang="en-ZW" sz="1400" b="0" i="0" u="none" strike="noStrike" kern="1200" dirty="0">
                          <a:solidFill>
                            <a:srgbClr val="000000"/>
                          </a:solidFill>
                          <a:effectLst/>
                          <a:latin typeface="Calibri" panose="020F0502020204030204" pitchFamily="34" charset="0"/>
                          <a:cs typeface="Arial"/>
                        </a:rPr>
                        <a:t>10.2</a:t>
                      </a:r>
                    </a:p>
                  </a:txBody>
                  <a:tcPr marL="6350" marR="6350" marT="635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393989802"/>
                  </a:ext>
                </a:extLst>
              </a:tr>
              <a:tr h="687745">
                <a:tc>
                  <a:txBody>
                    <a:bodyPr/>
                    <a:lstStyle/>
                    <a:p>
                      <a:pPr marL="0" algn="l" defTabSz="685800" rtl="0" eaLnBrk="1" fontAlgn="b" latinLnBrk="0" hangingPunct="1"/>
                      <a:r>
                        <a:rPr lang="en-GB" sz="1400" b="0" i="0" u="none" strike="noStrike" kern="1200" dirty="0">
                          <a:solidFill>
                            <a:srgbClr val="000000"/>
                          </a:solidFill>
                          <a:effectLst/>
                          <a:latin typeface="Calibri" panose="020F0502020204030204" pitchFamily="34" charset="0"/>
                          <a:cs typeface="Arial"/>
                        </a:rPr>
                        <a:t>Unlawful acts involving controlled drugs or precursors</a:t>
                      </a:r>
                    </a:p>
                  </a:txBody>
                  <a:tcPr marL="6350" marR="6350" marT="635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algn="ctr" defTabSz="685800" rtl="0" eaLnBrk="1" fontAlgn="b" latinLnBrk="0" hangingPunct="1"/>
                      <a:r>
                        <a:rPr lang="en-ZW" sz="1400" b="0" i="0" u="none" strike="noStrike" kern="1200" dirty="0">
                          <a:solidFill>
                            <a:srgbClr val="000000"/>
                          </a:solidFill>
                          <a:effectLst/>
                          <a:latin typeface="Calibri" panose="020F0502020204030204" pitchFamily="34" charset="0"/>
                          <a:cs typeface="Arial"/>
                        </a:rPr>
                        <a:t>8.9</a:t>
                      </a:r>
                    </a:p>
                  </a:txBody>
                  <a:tcPr marL="6350" marR="6350" marT="635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584945139"/>
                  </a:ext>
                </a:extLst>
              </a:tr>
              <a:tr h="397143">
                <a:tc>
                  <a:txBody>
                    <a:bodyPr/>
                    <a:lstStyle/>
                    <a:p>
                      <a:pPr marL="0" algn="l" defTabSz="685800" rtl="0" eaLnBrk="1" fontAlgn="b" latinLnBrk="0" hangingPunct="1"/>
                      <a:r>
                        <a:rPr lang="en-ZW" sz="1400" b="0" i="0" u="none" strike="noStrike" kern="1200" dirty="0">
                          <a:solidFill>
                            <a:srgbClr val="000000"/>
                          </a:solidFill>
                          <a:effectLst/>
                          <a:latin typeface="Calibri" panose="020F0502020204030204" pitchFamily="34" charset="0"/>
                          <a:cs typeface="Arial"/>
                        </a:rPr>
                        <a:t>Fraud</a:t>
                      </a:r>
                    </a:p>
                  </a:txBody>
                  <a:tcPr marL="6350" marR="6350" marT="6350" marB="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algn="ctr" defTabSz="685800" rtl="0" eaLnBrk="1" fontAlgn="b" latinLnBrk="0" hangingPunct="1"/>
                      <a:r>
                        <a:rPr lang="en-ZW" sz="1400" b="0" i="0" u="none" strike="noStrike" kern="1200" dirty="0">
                          <a:solidFill>
                            <a:srgbClr val="000000"/>
                          </a:solidFill>
                          <a:effectLst/>
                          <a:latin typeface="Calibri" panose="020F0502020204030204" pitchFamily="34" charset="0"/>
                          <a:cs typeface="Arial"/>
                        </a:rPr>
                        <a:t>4.5</a:t>
                      </a:r>
                    </a:p>
                  </a:txBody>
                  <a:tcPr marL="6350" marR="6350" marT="635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571962766"/>
                  </a:ext>
                </a:extLst>
              </a:tr>
            </a:tbl>
          </a:graphicData>
        </a:graphic>
      </p:graphicFrame>
      <p:sp>
        <p:nvSpPr>
          <p:cNvPr id="14" name="Rounded Rectangle 13"/>
          <p:cNvSpPr/>
          <p:nvPr/>
        </p:nvSpPr>
        <p:spPr>
          <a:xfrm>
            <a:off x="328360" y="1780104"/>
            <a:ext cx="2712183" cy="2858157"/>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16"/>
          <p:cNvSpPr/>
          <p:nvPr/>
        </p:nvSpPr>
        <p:spPr>
          <a:xfrm>
            <a:off x="3048008" y="1780104"/>
            <a:ext cx="2712183" cy="2858158"/>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p:cNvSpPr/>
          <p:nvPr/>
        </p:nvSpPr>
        <p:spPr>
          <a:xfrm>
            <a:off x="5767656" y="1762510"/>
            <a:ext cx="2879387" cy="2901059"/>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C382EAC2-741D-433C-AC7E-2941650BED40}"/>
              </a:ext>
            </a:extLst>
          </p:cNvPr>
          <p:cNvGrpSpPr/>
          <p:nvPr/>
        </p:nvGrpSpPr>
        <p:grpSpPr>
          <a:xfrm>
            <a:off x="328360" y="4695522"/>
            <a:ext cx="8734360" cy="360400"/>
            <a:chOff x="0" y="0"/>
            <a:chExt cx="7867936" cy="304200"/>
          </a:xfrm>
        </p:grpSpPr>
        <p:sp>
          <p:nvSpPr>
            <p:cNvPr id="15" name="Rounded Rectangle 13">
              <a:extLst>
                <a:ext uri="{FF2B5EF4-FFF2-40B4-BE49-F238E27FC236}">
                  <a16:creationId xmlns:a16="http://schemas.microsoft.com/office/drawing/2014/main" id="{18B024D9-5669-4E37-8922-2A29471A4ADD}"/>
                </a:ext>
              </a:extLst>
            </p:cNvPr>
            <p:cNvSpPr/>
            <p:nvPr/>
          </p:nvSpPr>
          <p:spPr>
            <a:xfrm>
              <a:off x="0" y="0"/>
              <a:ext cx="7867936" cy="304200"/>
            </a:xfrm>
            <a:prstGeom prst="roundRect">
              <a:avLst/>
            </a:prstGeom>
            <a:solidFill>
              <a:srgbClr val="00B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6" name="Rounded Rectangle 4">
              <a:extLst>
                <a:ext uri="{FF2B5EF4-FFF2-40B4-BE49-F238E27FC236}">
                  <a16:creationId xmlns:a16="http://schemas.microsoft.com/office/drawing/2014/main" id="{1E61BC8C-4286-42E0-AF74-E0F591FCBD3D}"/>
                </a:ext>
              </a:extLst>
            </p:cNvPr>
            <p:cNvSpPr txBox="1"/>
            <p:nvPr/>
          </p:nvSpPr>
          <p:spPr>
            <a:xfrm>
              <a:off x="14850" y="14850"/>
              <a:ext cx="7838236" cy="2745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defTabSz="577850">
                <a:lnSpc>
                  <a:spcPct val="90000"/>
                </a:lnSpc>
                <a:spcBef>
                  <a:spcPct val="0"/>
                </a:spcBef>
                <a:spcAft>
                  <a:spcPct val="35000"/>
                </a:spcAft>
              </a:pPr>
              <a:r>
                <a:rPr lang="en-ZW" sz="1200" dirty="0"/>
                <a:t>2</a:t>
              </a:r>
              <a:r>
                <a:rPr lang="en-ZW" sz="1200" baseline="30000" dirty="0"/>
                <a:t>ND</a:t>
              </a:r>
              <a:r>
                <a:rPr lang="en-ZW" sz="1200" dirty="0"/>
                <a:t> </a:t>
              </a:r>
              <a:r>
                <a:rPr lang="en-ZW" sz="1300" b="0" i="0" kern="1200" dirty="0"/>
                <a:t>QUARTER 2026 PRISON ADMISSIONS AND DISCHARGES STATISTICS</a:t>
              </a:r>
              <a:endParaRPr lang="en-ZW" sz="1300" kern="1200" dirty="0"/>
            </a:p>
          </p:txBody>
        </p:sp>
      </p:grpSp>
      <p:sp>
        <p:nvSpPr>
          <p:cNvPr id="7" name="Google Shape;150;p23"/>
          <p:cNvSpPr txBox="1">
            <a:spLocks noGrp="1"/>
          </p:cNvSpPr>
          <p:nvPr>
            <p:ph type="sldNum" sz="quarter" idx="12"/>
          </p:nvPr>
        </p:nvSpPr>
        <p:spPr>
          <a:xfrm>
            <a:off x="8358613" y="4686879"/>
            <a:ext cx="608264" cy="377684"/>
          </a:xfrm>
          <a:prstGeom prst="rect">
            <a:avLst/>
          </a:prstGeom>
        </p:spPr>
        <p:txBody>
          <a:bodyPr spcFirstLastPara="1" wrap="square" lIns="0" tIns="0" rIns="0" bIns="0" anchor="ctr" anchorCtr="0">
            <a:noAutofit/>
          </a:bodyPr>
          <a:lstStyle/>
          <a:p>
            <a:pPr marL="0" lvl="0" indent="0" algn="r" rtl="0">
              <a:spcBef>
                <a:spcPts val="0"/>
              </a:spcBef>
              <a:spcAft>
                <a:spcPts val="0"/>
              </a:spcAft>
              <a:buNone/>
            </a:pPr>
            <a:r>
              <a:rPr lang="en-US" dirty="0"/>
              <a:t>20</a:t>
            </a:r>
            <a:endParaRPr dirty="0"/>
          </a:p>
        </p:txBody>
      </p:sp>
      <p:graphicFrame>
        <p:nvGraphicFramePr>
          <p:cNvPr id="2" name="Table 1">
            <a:extLst>
              <a:ext uri="{FF2B5EF4-FFF2-40B4-BE49-F238E27FC236}">
                <a16:creationId xmlns:a16="http://schemas.microsoft.com/office/drawing/2014/main" id="{78B6E6EF-5F66-4260-9296-9A60F00E602D}"/>
              </a:ext>
            </a:extLst>
          </p:cNvPr>
          <p:cNvGraphicFramePr>
            <a:graphicFrameLocks noGrp="1"/>
          </p:cNvGraphicFramePr>
          <p:nvPr>
            <p:extLst>
              <p:ext uri="{D42A27DB-BD31-4B8C-83A1-F6EECF244321}">
                <p14:modId xmlns:p14="http://schemas.microsoft.com/office/powerpoint/2010/main" val="3081335483"/>
              </p:ext>
            </p:extLst>
          </p:nvPr>
        </p:nvGraphicFramePr>
        <p:xfrm>
          <a:off x="514297" y="1762510"/>
          <a:ext cx="2445377" cy="2767683"/>
        </p:xfrm>
        <a:graphic>
          <a:graphicData uri="http://schemas.openxmlformats.org/drawingml/2006/table">
            <a:tbl>
              <a:tblPr>
                <a:tableStyleId>{E4B8CE54-D7E4-4D6C-B30F-6A91B47CCFBE}</a:tableStyleId>
              </a:tblPr>
              <a:tblGrid>
                <a:gridCol w="1707908">
                  <a:extLst>
                    <a:ext uri="{9D8B030D-6E8A-4147-A177-3AD203B41FA5}">
                      <a16:colId xmlns:a16="http://schemas.microsoft.com/office/drawing/2014/main" val="502489979"/>
                    </a:ext>
                  </a:extLst>
                </a:gridCol>
                <a:gridCol w="737469">
                  <a:extLst>
                    <a:ext uri="{9D8B030D-6E8A-4147-A177-3AD203B41FA5}">
                      <a16:colId xmlns:a16="http://schemas.microsoft.com/office/drawing/2014/main" val="3850419630"/>
                    </a:ext>
                  </a:extLst>
                </a:gridCol>
              </a:tblGrid>
              <a:tr h="482881">
                <a:tc>
                  <a:txBody>
                    <a:bodyPr/>
                    <a:lstStyle/>
                    <a:p>
                      <a:pPr marL="0" algn="l" defTabSz="685800" rtl="0" eaLnBrk="1" fontAlgn="b" latinLnBrk="0" hangingPunct="1"/>
                      <a:r>
                        <a:rPr lang="en-ZW" sz="1400" b="1" u="none" strike="noStrike" kern="1200" dirty="0">
                          <a:solidFill>
                            <a:srgbClr val="000000"/>
                          </a:solidFill>
                          <a:effectLst/>
                          <a:latin typeface="Arial"/>
                          <a:cs typeface="Arial"/>
                        </a:rPr>
                        <a:t>Male</a:t>
                      </a:r>
                    </a:p>
                  </a:txBody>
                  <a:tcPr marL="9525" marR="9525" marT="9525"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algn="ctr" defTabSz="685800" rtl="0" eaLnBrk="1" fontAlgn="b" latinLnBrk="0" hangingPunct="1"/>
                      <a:r>
                        <a:rPr lang="en-ZW" sz="1400" b="1" u="none" strike="noStrike" kern="1200" dirty="0">
                          <a:solidFill>
                            <a:srgbClr val="000000"/>
                          </a:solidFill>
                          <a:effectLst/>
                          <a:latin typeface="Arial"/>
                          <a:cs typeface="Arial"/>
                        </a:rPr>
                        <a:t>%</a:t>
                      </a:r>
                    </a:p>
                  </a:txBody>
                  <a:tcPr marL="9525" marR="9525" marT="9525"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210696990"/>
                  </a:ext>
                </a:extLst>
              </a:tr>
              <a:tr h="247067">
                <a:tc>
                  <a:txBody>
                    <a:bodyPr/>
                    <a:lstStyle/>
                    <a:p>
                      <a:pPr marL="0" algn="l" defTabSz="685800" rtl="0" eaLnBrk="1" fontAlgn="b" latinLnBrk="0" hangingPunct="1"/>
                      <a:r>
                        <a:rPr lang="en-ZW" sz="1400" b="0" i="0" u="none" strike="noStrike" kern="1200" dirty="0">
                          <a:solidFill>
                            <a:srgbClr val="000000"/>
                          </a:solidFill>
                          <a:effectLst/>
                          <a:latin typeface="Calibri" panose="020F0502020204030204" pitchFamily="34" charset="0"/>
                          <a:cs typeface="Arial"/>
                        </a:rPr>
                        <a:t>Assaults</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b"/>
                      <a:r>
                        <a:rPr lang="en-ZW" sz="1400" b="0" i="0" u="none" strike="noStrike" kern="1200" dirty="0">
                          <a:solidFill>
                            <a:srgbClr val="000000"/>
                          </a:solidFill>
                          <a:effectLst/>
                          <a:latin typeface="Calibri" panose="020F0502020204030204" pitchFamily="34" charset="0"/>
                          <a:cs typeface="Arial"/>
                        </a:rPr>
                        <a:t>23.1</a:t>
                      </a:r>
                    </a:p>
                  </a:txBody>
                  <a:tcPr marL="6350" marR="6350" marT="635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647717221"/>
                  </a:ext>
                </a:extLst>
              </a:tr>
              <a:tr h="247067">
                <a:tc>
                  <a:txBody>
                    <a:bodyPr/>
                    <a:lstStyle/>
                    <a:p>
                      <a:pPr marL="0" algn="l" defTabSz="685800" rtl="0" eaLnBrk="1" fontAlgn="b" latinLnBrk="0" hangingPunct="1"/>
                      <a:r>
                        <a:rPr lang="en-ZW" sz="1400" b="0" i="0" u="none" strike="noStrike" kern="1200" dirty="0">
                          <a:solidFill>
                            <a:srgbClr val="000000"/>
                          </a:solidFill>
                          <a:effectLst/>
                          <a:latin typeface="Calibri" panose="020F0502020204030204" pitchFamily="34" charset="0"/>
                          <a:cs typeface="Arial"/>
                        </a:rPr>
                        <a:t>Theft</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b"/>
                      <a:r>
                        <a:rPr lang="en-ZW" sz="1400" b="0" i="0" u="none" strike="noStrike" kern="1200" dirty="0">
                          <a:solidFill>
                            <a:srgbClr val="000000"/>
                          </a:solidFill>
                          <a:effectLst/>
                          <a:latin typeface="Calibri" panose="020F0502020204030204" pitchFamily="34" charset="0"/>
                          <a:cs typeface="Arial"/>
                        </a:rPr>
                        <a:t>19.0</a:t>
                      </a:r>
                    </a:p>
                  </a:txBody>
                  <a:tcPr marL="6350" marR="6350" marT="635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457037868"/>
                  </a:ext>
                </a:extLst>
              </a:tr>
              <a:tr h="643778">
                <a:tc>
                  <a:txBody>
                    <a:bodyPr/>
                    <a:lstStyle/>
                    <a:p>
                      <a:pPr marL="0" algn="l" defTabSz="685800" rtl="0" eaLnBrk="1" fontAlgn="b" latinLnBrk="0" hangingPunct="1"/>
                      <a:r>
                        <a:rPr lang="en-ZW" sz="1400" b="0" i="0" u="none" strike="noStrike" kern="1200" dirty="0">
                          <a:solidFill>
                            <a:srgbClr val="000000"/>
                          </a:solidFill>
                          <a:effectLst/>
                          <a:latin typeface="Calibri" panose="020F0502020204030204" pitchFamily="34" charset="0"/>
                          <a:cs typeface="Arial"/>
                        </a:rPr>
                        <a:t>Burglary</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b"/>
                      <a:r>
                        <a:rPr lang="en-ZW" sz="1400" b="0" i="0" u="none" strike="noStrike" kern="1200" dirty="0">
                          <a:solidFill>
                            <a:srgbClr val="000000"/>
                          </a:solidFill>
                          <a:effectLst/>
                          <a:latin typeface="Calibri" panose="020F0502020204030204" pitchFamily="34" charset="0"/>
                          <a:cs typeface="Arial"/>
                        </a:rPr>
                        <a:t>7.9</a:t>
                      </a:r>
                    </a:p>
                  </a:txBody>
                  <a:tcPr marL="6350" marR="6350" marT="635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033369033"/>
                  </a:ext>
                </a:extLst>
              </a:tr>
              <a:tr h="686785">
                <a:tc>
                  <a:txBody>
                    <a:bodyPr/>
                    <a:lstStyle/>
                    <a:p>
                      <a:pPr marL="0" algn="l" defTabSz="685800" rtl="0" eaLnBrk="1" fontAlgn="b" latinLnBrk="0" hangingPunct="1"/>
                      <a:r>
                        <a:rPr lang="en-GB" sz="1400" b="0" i="0" u="none" strike="noStrike" kern="1200" dirty="0">
                          <a:solidFill>
                            <a:srgbClr val="000000"/>
                          </a:solidFill>
                          <a:effectLst/>
                          <a:latin typeface="Calibri" panose="020F0502020204030204" pitchFamily="34" charset="0"/>
                          <a:cs typeface="Arial"/>
                        </a:rPr>
                        <a:t>Unlawful acts involving controlled drugs or precursors</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b"/>
                      <a:r>
                        <a:rPr lang="en-ZW" sz="1400" b="0" i="0" u="none" strike="noStrike" kern="1200" dirty="0">
                          <a:solidFill>
                            <a:srgbClr val="000000"/>
                          </a:solidFill>
                          <a:effectLst/>
                          <a:latin typeface="Calibri" panose="020F0502020204030204" pitchFamily="34" charset="0"/>
                          <a:cs typeface="Arial"/>
                        </a:rPr>
                        <a:t>5.6</a:t>
                      </a:r>
                    </a:p>
                  </a:txBody>
                  <a:tcPr marL="6350" marR="6350" marT="635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060659031"/>
                  </a:ext>
                </a:extLst>
              </a:tr>
              <a:tr h="460105">
                <a:tc>
                  <a:txBody>
                    <a:bodyPr/>
                    <a:lstStyle/>
                    <a:p>
                      <a:pPr marL="0" algn="l" defTabSz="685800" rtl="0" eaLnBrk="1" fontAlgn="b" latinLnBrk="0" hangingPunct="1"/>
                      <a:r>
                        <a:rPr lang="en-ZW" sz="1400" b="0" i="0" u="none" strike="noStrike" kern="1200" dirty="0">
                          <a:solidFill>
                            <a:srgbClr val="000000"/>
                          </a:solidFill>
                          <a:effectLst/>
                          <a:latin typeface="Calibri" panose="020F0502020204030204" pitchFamily="34" charset="0"/>
                          <a:cs typeface="Arial"/>
                        </a:rPr>
                        <a:t>Robbery (without firearm)</a:t>
                      </a:r>
                    </a:p>
                  </a:txBody>
                  <a:tcPr marL="6350" marR="6350" marT="6350" marB="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ctr" fontAlgn="b"/>
                      <a:r>
                        <a:rPr lang="en-ZW" sz="1400" b="0" i="0" u="none" strike="noStrike" kern="1200" dirty="0">
                          <a:solidFill>
                            <a:srgbClr val="000000"/>
                          </a:solidFill>
                          <a:effectLst/>
                          <a:latin typeface="Calibri" panose="020F0502020204030204" pitchFamily="34" charset="0"/>
                          <a:cs typeface="Arial"/>
                        </a:rPr>
                        <a:t>5.8</a:t>
                      </a:r>
                    </a:p>
                  </a:txBody>
                  <a:tcPr marL="6350" marR="6350" marT="6350" marB="0" anchor="b">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977417077"/>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23574" y="371656"/>
            <a:ext cx="7491763" cy="396300"/>
          </a:xfrm>
        </p:spPr>
        <p:txBody>
          <a:bodyPr/>
          <a:lstStyle/>
          <a:p>
            <a:r>
              <a:rPr lang="en-US" sz="2400" b="1" cap="none" dirty="0">
                <a:solidFill>
                  <a:schemeClr val="tx1"/>
                </a:solidFill>
              </a:rPr>
              <a:t>Crime Type And Counts By Age Group Of Prisoners</a:t>
            </a:r>
          </a:p>
        </p:txBody>
      </p:sp>
      <p:sp>
        <p:nvSpPr>
          <p:cNvPr id="4" name="Text Placeholder 3"/>
          <p:cNvSpPr>
            <a:spLocks noGrp="1"/>
          </p:cNvSpPr>
          <p:nvPr>
            <p:ph type="body" idx="1"/>
          </p:nvPr>
        </p:nvSpPr>
        <p:spPr>
          <a:xfrm>
            <a:off x="529389" y="852536"/>
            <a:ext cx="4198937" cy="3748488"/>
          </a:xfrm>
          <a:noFill/>
        </p:spPr>
        <p:txBody>
          <a:bodyPr/>
          <a:lstStyle/>
          <a:p>
            <a:pPr fontAlgn="b">
              <a:buClrTx/>
            </a:pPr>
            <a:r>
              <a:rPr lang="en-GB" sz="1900" dirty="0"/>
              <a:t>Assault (23.5%), theft (19.3%), burglary (7.6%), unlawful acts involving controlled drugs or precursors (6.0%) and robbery without firearm, (5.5%) were the most frequent crimes for male prisoners in the age groups 20-54.  </a:t>
            </a:r>
          </a:p>
        </p:txBody>
      </p:sp>
      <p:sp>
        <p:nvSpPr>
          <p:cNvPr id="7" name="Rounded Rectangle 4"/>
          <p:cNvSpPr txBox="1"/>
          <p:nvPr/>
        </p:nvSpPr>
        <p:spPr>
          <a:xfrm>
            <a:off x="375686" y="4678457"/>
            <a:ext cx="8501198" cy="274500"/>
          </a:xfrm>
          <a:prstGeom prst="rect">
            <a:avLst/>
          </a:prstGeom>
          <a:solidFill>
            <a:srgbClr val="00B050"/>
          </a:solid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defTabSz="577850">
              <a:lnSpc>
                <a:spcPct val="90000"/>
              </a:lnSpc>
              <a:spcBef>
                <a:spcPct val="0"/>
              </a:spcBef>
              <a:spcAft>
                <a:spcPct val="35000"/>
              </a:spcAft>
            </a:pPr>
            <a:r>
              <a:rPr lang="en-ZW" sz="1200" dirty="0"/>
              <a:t>2</a:t>
            </a:r>
            <a:r>
              <a:rPr lang="en-ZW" sz="1200" baseline="30000" dirty="0"/>
              <a:t>ND</a:t>
            </a:r>
            <a:r>
              <a:rPr lang="en-ZW" sz="1200" dirty="0"/>
              <a:t> </a:t>
            </a:r>
            <a:r>
              <a:rPr lang="en-ZW" sz="1300" b="0" i="0" kern="1200" dirty="0"/>
              <a:t>QUARTER 2026 PRISON ADMISSIONS AND DISCHARGES STATISTICS</a:t>
            </a:r>
            <a:endParaRPr lang="en-ZW" sz="1300" kern="1200" dirty="0"/>
          </a:p>
        </p:txBody>
      </p:sp>
      <p:sp>
        <p:nvSpPr>
          <p:cNvPr id="6" name="Slide Number Placeholder 5"/>
          <p:cNvSpPr>
            <a:spLocks noGrp="1"/>
          </p:cNvSpPr>
          <p:nvPr>
            <p:ph type="sldNum" idx="12"/>
          </p:nvPr>
        </p:nvSpPr>
        <p:spPr/>
        <p:txBody>
          <a:bodyPr/>
          <a:lstStyle/>
          <a:p>
            <a:pPr marL="0" lvl="0" indent="0" algn="r" rtl="0">
              <a:spcBef>
                <a:spcPts val="0"/>
              </a:spcBef>
              <a:spcAft>
                <a:spcPts val="0"/>
              </a:spcAft>
              <a:buNone/>
            </a:pPr>
            <a:r>
              <a:rPr lang="en" dirty="0"/>
              <a:t>21</a:t>
            </a:r>
          </a:p>
        </p:txBody>
      </p:sp>
      <p:sp>
        <p:nvSpPr>
          <p:cNvPr id="8" name="Text Placeholder 3">
            <a:extLst>
              <a:ext uri="{FF2B5EF4-FFF2-40B4-BE49-F238E27FC236}">
                <a16:creationId xmlns:a16="http://schemas.microsoft.com/office/drawing/2014/main" id="{6641D1CD-6E47-45FA-AAFA-0B62BB6067DF}"/>
              </a:ext>
            </a:extLst>
          </p:cNvPr>
          <p:cNvSpPr txBox="1">
            <a:spLocks/>
          </p:cNvSpPr>
          <p:nvPr/>
        </p:nvSpPr>
        <p:spPr>
          <a:xfrm>
            <a:off x="5122511" y="848963"/>
            <a:ext cx="3492100" cy="3748488"/>
          </a:xfrm>
          <a:prstGeom prst="rect">
            <a:avLst/>
          </a:prstGeom>
          <a:noFill/>
        </p:spPr>
        <p:txBody>
          <a:bodyPr spcFirstLastPara="1" vert="horz" wrap="square" lIns="0" tIns="0" rIns="0" bIns="0" rtlCol="0" anchor="t" anchorCtr="0">
            <a:noAutofit/>
          </a:bodyPr>
          <a:lstStyle>
            <a:lvl1pPr marL="457200" lvl="0" indent="-342900" algn="l" defTabSz="685800" rtl="0" eaLnBrk="1" latinLnBrk="0" hangingPunct="1">
              <a:lnSpc>
                <a:spcPct val="120000"/>
              </a:lnSpc>
              <a:spcBef>
                <a:spcPts val="600"/>
              </a:spcBef>
              <a:spcAft>
                <a:spcPts val="0"/>
              </a:spcAft>
              <a:buClr>
                <a:schemeClr val="accent1"/>
              </a:buClr>
              <a:buSzPts val="1800"/>
              <a:buFont typeface="Arial" panose="020B0604020202020204" pitchFamily="34" charset="0"/>
              <a:buChar char="●"/>
              <a:defRPr sz="1800" kern="1200">
                <a:solidFill>
                  <a:schemeClr val="tx1"/>
                </a:solidFill>
                <a:effectLst/>
                <a:latin typeface="+mn-lt"/>
                <a:ea typeface="+mn-ea"/>
                <a:cs typeface="+mn-cs"/>
              </a:defRPr>
            </a:lvl1pPr>
            <a:lvl2pPr marL="914400" lvl="1" indent="-342900" algn="l" defTabSz="685800" rtl="0" eaLnBrk="1" latinLnBrk="0" hangingPunct="1">
              <a:lnSpc>
                <a:spcPct val="120000"/>
              </a:lnSpc>
              <a:spcBef>
                <a:spcPts val="0"/>
              </a:spcBef>
              <a:spcAft>
                <a:spcPts val="0"/>
              </a:spcAft>
              <a:buClr>
                <a:schemeClr val="accent1"/>
              </a:buClr>
              <a:buSzPts val="1800"/>
              <a:buFont typeface="Arial" panose="020B0604020202020204" pitchFamily="34" charset="0"/>
              <a:buChar char="○"/>
              <a:defRPr sz="1800" kern="1200" cap="none" baseline="0">
                <a:solidFill>
                  <a:schemeClr val="tx1"/>
                </a:solidFill>
                <a:effectLst/>
                <a:latin typeface="+mn-lt"/>
                <a:ea typeface="+mn-ea"/>
                <a:cs typeface="+mn-cs"/>
              </a:defRPr>
            </a:lvl2pPr>
            <a:lvl3pPr marL="1371600" lvl="2" indent="-342900" algn="l" defTabSz="685800" rtl="0" eaLnBrk="1" latinLnBrk="0" hangingPunct="1">
              <a:lnSpc>
                <a:spcPct val="120000"/>
              </a:lnSpc>
              <a:spcBef>
                <a:spcPts val="0"/>
              </a:spcBef>
              <a:spcAft>
                <a:spcPts val="0"/>
              </a:spcAft>
              <a:buClr>
                <a:schemeClr val="accent1"/>
              </a:buClr>
              <a:buSzPts val="1800"/>
              <a:buFont typeface="Arial" panose="020B0604020202020204" pitchFamily="34" charset="0"/>
              <a:buChar char="■"/>
              <a:defRPr sz="1800" kern="1200">
                <a:solidFill>
                  <a:schemeClr val="tx1"/>
                </a:solidFill>
                <a:effectLst/>
                <a:latin typeface="+mn-lt"/>
                <a:ea typeface="+mn-ea"/>
                <a:cs typeface="+mn-cs"/>
              </a:defRPr>
            </a:lvl3pPr>
            <a:lvl4pPr marL="1828800" lvl="3" indent="-342900" algn="l" defTabSz="685800" rtl="0" eaLnBrk="1" latinLnBrk="0" hangingPunct="1">
              <a:lnSpc>
                <a:spcPct val="120000"/>
              </a:lnSpc>
              <a:spcBef>
                <a:spcPts val="0"/>
              </a:spcBef>
              <a:spcAft>
                <a:spcPts val="0"/>
              </a:spcAft>
              <a:buClr>
                <a:schemeClr val="accent1"/>
              </a:buClr>
              <a:buSzPts val="1800"/>
              <a:buFont typeface="Arial" panose="020B0604020202020204" pitchFamily="34" charset="0"/>
              <a:buChar char="●"/>
              <a:defRPr sz="1800" kern="1200" cap="none" baseline="0">
                <a:solidFill>
                  <a:schemeClr val="tx1"/>
                </a:solidFill>
                <a:effectLst/>
                <a:latin typeface="+mn-lt"/>
                <a:ea typeface="+mn-ea"/>
                <a:cs typeface="+mn-cs"/>
              </a:defRPr>
            </a:lvl4pPr>
            <a:lvl5pPr marL="2286000" lvl="4" indent="-342900" algn="l" defTabSz="685800" rtl="0" eaLnBrk="1" latinLnBrk="0" hangingPunct="1">
              <a:lnSpc>
                <a:spcPct val="120000"/>
              </a:lnSpc>
              <a:spcBef>
                <a:spcPts val="0"/>
              </a:spcBef>
              <a:spcAft>
                <a:spcPts val="0"/>
              </a:spcAft>
              <a:buClr>
                <a:schemeClr val="accent1"/>
              </a:buClr>
              <a:buSzPts val="1800"/>
              <a:buFont typeface="Arial" panose="020B0604020202020204" pitchFamily="34" charset="0"/>
              <a:buChar char="○"/>
              <a:defRPr sz="1800" kern="1200">
                <a:solidFill>
                  <a:schemeClr val="tx1"/>
                </a:solidFill>
                <a:effectLst/>
                <a:latin typeface="+mn-lt"/>
                <a:ea typeface="+mn-ea"/>
                <a:cs typeface="+mn-cs"/>
              </a:defRPr>
            </a:lvl5pPr>
            <a:lvl6pPr marL="2743200" lvl="5" indent="-342900" algn="l" defTabSz="685800" rtl="0" eaLnBrk="1" latinLnBrk="0" hangingPunct="1">
              <a:lnSpc>
                <a:spcPct val="120000"/>
              </a:lnSpc>
              <a:spcBef>
                <a:spcPts val="0"/>
              </a:spcBef>
              <a:spcAft>
                <a:spcPts val="0"/>
              </a:spcAft>
              <a:buClr>
                <a:schemeClr val="accent1"/>
              </a:buClr>
              <a:buSzPts val="1800"/>
              <a:buFont typeface="Arial" panose="020B0604020202020204" pitchFamily="34" charset="0"/>
              <a:buChar char="■"/>
              <a:defRPr sz="1800" kern="1200">
                <a:solidFill>
                  <a:schemeClr val="tx1"/>
                </a:solidFill>
                <a:effectLst/>
                <a:latin typeface="+mn-lt"/>
                <a:ea typeface="+mn-ea"/>
                <a:cs typeface="+mn-cs"/>
              </a:defRPr>
            </a:lvl6pPr>
            <a:lvl7pPr marL="3200400" lvl="6" indent="-342900" algn="l" defTabSz="685800" rtl="0" eaLnBrk="1" latinLnBrk="0" hangingPunct="1">
              <a:lnSpc>
                <a:spcPct val="120000"/>
              </a:lnSpc>
              <a:spcBef>
                <a:spcPts val="0"/>
              </a:spcBef>
              <a:spcAft>
                <a:spcPts val="0"/>
              </a:spcAft>
              <a:buClr>
                <a:schemeClr val="accent1"/>
              </a:buClr>
              <a:buSzPts val="1800"/>
              <a:buFont typeface="Arial" panose="020B0604020202020204" pitchFamily="34" charset="0"/>
              <a:buChar char="●"/>
              <a:defRPr sz="1800" kern="1200">
                <a:solidFill>
                  <a:schemeClr val="tx1"/>
                </a:solidFill>
                <a:effectLst/>
                <a:latin typeface="+mn-lt"/>
                <a:ea typeface="+mn-ea"/>
                <a:cs typeface="+mn-cs"/>
              </a:defRPr>
            </a:lvl7pPr>
            <a:lvl8pPr marL="3657600" lvl="7" indent="-342900" algn="l" defTabSz="685800" rtl="0" eaLnBrk="1" latinLnBrk="0" hangingPunct="1">
              <a:lnSpc>
                <a:spcPct val="120000"/>
              </a:lnSpc>
              <a:spcBef>
                <a:spcPts val="0"/>
              </a:spcBef>
              <a:spcAft>
                <a:spcPts val="0"/>
              </a:spcAft>
              <a:buClr>
                <a:schemeClr val="accent1"/>
              </a:buClr>
              <a:buSzPts val="1800"/>
              <a:buFont typeface="Arial" panose="020B0604020202020204" pitchFamily="34" charset="0"/>
              <a:buChar char="○"/>
              <a:defRPr sz="1800" kern="1200" baseline="0">
                <a:solidFill>
                  <a:schemeClr val="tx1"/>
                </a:solidFill>
                <a:effectLst/>
                <a:latin typeface="+mn-lt"/>
                <a:ea typeface="+mn-ea"/>
                <a:cs typeface="+mn-cs"/>
              </a:defRPr>
            </a:lvl8pPr>
            <a:lvl9pPr marL="4114800" lvl="8" indent="-342900" algn="l" defTabSz="685800" rtl="0" eaLnBrk="1" latinLnBrk="0" hangingPunct="1">
              <a:lnSpc>
                <a:spcPct val="120000"/>
              </a:lnSpc>
              <a:spcBef>
                <a:spcPts val="0"/>
              </a:spcBef>
              <a:spcAft>
                <a:spcPts val="0"/>
              </a:spcAft>
              <a:buClr>
                <a:schemeClr val="accent1"/>
              </a:buClr>
              <a:buSzPts val="1800"/>
              <a:buFont typeface="Arial" panose="020B0604020202020204" pitchFamily="34" charset="0"/>
              <a:buChar char="■"/>
              <a:defRPr sz="1800" kern="1200" baseline="0">
                <a:solidFill>
                  <a:schemeClr val="tx1"/>
                </a:solidFill>
                <a:effectLst/>
                <a:latin typeface="+mn-lt"/>
                <a:ea typeface="+mn-ea"/>
                <a:cs typeface="+mn-cs"/>
              </a:defRPr>
            </a:lvl9pPr>
          </a:lstStyle>
          <a:p>
            <a:pPr>
              <a:buClrTx/>
            </a:pPr>
            <a:r>
              <a:rPr lang="en-GB" sz="1900" dirty="0"/>
              <a:t>Males age 65 years and above were mostly imprisoned for rape (18.2%) and assault (18.2%).</a:t>
            </a:r>
            <a:endParaRPr lang="en-US" sz="1900" dirty="0"/>
          </a:p>
        </p:txBody>
      </p:sp>
    </p:spTree>
    <p:extLst>
      <p:ext uri="{BB962C8B-B14F-4D97-AF65-F5344CB8AC3E}">
        <p14:creationId xmlns:p14="http://schemas.microsoft.com/office/powerpoint/2010/main" val="10959585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16456" y="465043"/>
            <a:ext cx="7969243" cy="88601"/>
          </a:xfrm>
        </p:spPr>
        <p:txBody>
          <a:bodyPr/>
          <a:lstStyle/>
          <a:p>
            <a:r>
              <a:rPr lang="en-US" sz="2000" b="1" cap="none" dirty="0">
                <a:solidFill>
                  <a:schemeClr val="tx1"/>
                </a:solidFill>
              </a:rPr>
              <a:t>Crime Type And Counts By Nationality Of Prisoners</a:t>
            </a:r>
            <a:endParaRPr lang="en-US" sz="2000" b="1" cap="none" dirty="0"/>
          </a:p>
        </p:txBody>
      </p:sp>
      <p:sp>
        <p:nvSpPr>
          <p:cNvPr id="3" name="Text Placeholder 2"/>
          <p:cNvSpPr>
            <a:spLocks noGrp="1"/>
          </p:cNvSpPr>
          <p:nvPr>
            <p:ph type="body" idx="1"/>
          </p:nvPr>
        </p:nvSpPr>
        <p:spPr>
          <a:xfrm>
            <a:off x="1116456" y="898432"/>
            <a:ext cx="3296794" cy="3346636"/>
          </a:xfrm>
          <a:solidFill>
            <a:schemeClr val="bg2">
              <a:lumMod val="20000"/>
              <a:lumOff val="80000"/>
            </a:schemeClr>
          </a:solidFill>
        </p:spPr>
        <p:txBody>
          <a:bodyPr/>
          <a:lstStyle/>
          <a:p>
            <a:pPr marL="114300" indent="0">
              <a:buClr>
                <a:schemeClr val="accent3">
                  <a:lumMod val="50000"/>
                </a:schemeClr>
              </a:buClr>
              <a:buNone/>
            </a:pPr>
            <a:r>
              <a:rPr lang="en-GB" sz="2000" dirty="0"/>
              <a:t>New prisoners of Zimbabwean nationality were mostly imprisoned for assault (23.6%), theft (19.5%), burglary (7.7%), unlawful acts involving controlled drugs or precursors (6.0%) and robbery without firearm (5.6%).</a:t>
            </a:r>
            <a:endParaRPr lang="en-US" sz="2000" dirty="0"/>
          </a:p>
        </p:txBody>
      </p:sp>
      <p:sp>
        <p:nvSpPr>
          <p:cNvPr id="5" name="Text Placeholder 4"/>
          <p:cNvSpPr>
            <a:spLocks noGrp="1"/>
          </p:cNvSpPr>
          <p:nvPr>
            <p:ph type="body" idx="2"/>
          </p:nvPr>
        </p:nvSpPr>
        <p:spPr>
          <a:xfrm>
            <a:off x="4672013" y="925326"/>
            <a:ext cx="3750627" cy="3319742"/>
          </a:xfrm>
          <a:solidFill>
            <a:schemeClr val="bg2">
              <a:lumMod val="20000"/>
              <a:lumOff val="80000"/>
            </a:schemeClr>
          </a:solidFill>
        </p:spPr>
        <p:txBody>
          <a:bodyPr/>
          <a:lstStyle/>
          <a:p>
            <a:pPr marL="114300" indent="0">
              <a:buClr>
                <a:schemeClr val="accent3">
                  <a:lumMod val="50000"/>
                </a:schemeClr>
              </a:buClr>
              <a:buNone/>
            </a:pPr>
            <a:r>
              <a:rPr lang="en-GB" sz="2000" dirty="0"/>
              <a:t>New Non-Zimbabwean prisoners committed mostly immigration-related offences (57.2%), trade or possession of protected or prohibited species of fauna and flora (14.2%) and acts against public order sexual standards (7.6%).</a:t>
            </a:r>
            <a:endParaRPr lang="en-US" sz="2000" dirty="0"/>
          </a:p>
        </p:txBody>
      </p:sp>
      <p:sp>
        <p:nvSpPr>
          <p:cNvPr id="7" name="Rounded Rectangle 4"/>
          <p:cNvSpPr txBox="1"/>
          <p:nvPr/>
        </p:nvSpPr>
        <p:spPr>
          <a:xfrm>
            <a:off x="375685" y="4678457"/>
            <a:ext cx="8479936" cy="274500"/>
          </a:xfrm>
          <a:prstGeom prst="rect">
            <a:avLst/>
          </a:prstGeom>
          <a:solidFill>
            <a:srgbClr val="00B050"/>
          </a:solid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defTabSz="577850">
              <a:lnSpc>
                <a:spcPct val="90000"/>
              </a:lnSpc>
              <a:spcBef>
                <a:spcPct val="0"/>
              </a:spcBef>
              <a:spcAft>
                <a:spcPct val="35000"/>
              </a:spcAft>
            </a:pPr>
            <a:r>
              <a:rPr lang="en-ZW" sz="1200" dirty="0"/>
              <a:t>2</a:t>
            </a:r>
            <a:r>
              <a:rPr lang="en-ZW" sz="1200" baseline="30000" dirty="0"/>
              <a:t>ND</a:t>
            </a:r>
            <a:r>
              <a:rPr lang="en-ZW" sz="1200" dirty="0"/>
              <a:t> </a:t>
            </a:r>
            <a:r>
              <a:rPr lang="en-ZW" sz="1300" b="0" i="0" kern="1200" dirty="0"/>
              <a:t>QUARTER 2026 PRISON ADMISSIONS AND DISCHARGES STATISTICS</a:t>
            </a:r>
            <a:endParaRPr lang="en-ZW" sz="1300" kern="1200" dirty="0"/>
          </a:p>
        </p:txBody>
      </p:sp>
      <p:sp>
        <p:nvSpPr>
          <p:cNvPr id="6" name="Google Shape;150;p23"/>
          <p:cNvSpPr txBox="1">
            <a:spLocks noGrp="1"/>
          </p:cNvSpPr>
          <p:nvPr>
            <p:ph type="sldNum" sz="quarter" idx="12"/>
          </p:nvPr>
        </p:nvSpPr>
        <p:spPr>
          <a:xfrm>
            <a:off x="8241336" y="4626029"/>
            <a:ext cx="608264" cy="377684"/>
          </a:xfrm>
          <a:prstGeom prst="rect">
            <a:avLst/>
          </a:prstGeom>
        </p:spPr>
        <p:txBody>
          <a:bodyPr spcFirstLastPara="1" wrap="square" lIns="0" tIns="0" rIns="0" bIns="0" anchor="ctr" anchorCtr="0">
            <a:noAutofit/>
          </a:bodyPr>
          <a:lstStyle/>
          <a:p>
            <a:pPr marL="0" lvl="0" indent="0" algn="r" rtl="0">
              <a:spcBef>
                <a:spcPts val="0"/>
              </a:spcBef>
              <a:spcAft>
                <a:spcPts val="0"/>
              </a:spcAft>
              <a:buNone/>
            </a:pPr>
            <a:r>
              <a:rPr lang="en" dirty="0"/>
              <a:t>22</a:t>
            </a:r>
            <a:endParaRPr dirty="0"/>
          </a:p>
        </p:txBody>
      </p:sp>
    </p:spTree>
    <p:extLst>
      <p:ext uri="{BB962C8B-B14F-4D97-AF65-F5344CB8AC3E}">
        <p14:creationId xmlns:p14="http://schemas.microsoft.com/office/powerpoint/2010/main" val="22003501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37875" y="62092"/>
            <a:ext cx="7567386" cy="396300"/>
          </a:xfrm>
        </p:spPr>
        <p:txBody>
          <a:bodyPr/>
          <a:lstStyle/>
          <a:p>
            <a:r>
              <a:rPr lang="en-GB" sz="2000" b="1" dirty="0">
                <a:solidFill>
                  <a:schemeClr val="tx1"/>
                </a:solidFill>
              </a:rPr>
              <a:t>Crime Counts, Type and Employment Status</a:t>
            </a:r>
            <a:endParaRPr lang="en-US" sz="2000" dirty="0">
              <a:solidFill>
                <a:schemeClr val="tx1"/>
              </a:solidFill>
            </a:endParaRPr>
          </a:p>
        </p:txBody>
      </p:sp>
      <p:sp>
        <p:nvSpPr>
          <p:cNvPr id="4" name="Text Placeholder 3"/>
          <p:cNvSpPr>
            <a:spLocks noGrp="1"/>
          </p:cNvSpPr>
          <p:nvPr>
            <p:ph type="body" idx="1"/>
          </p:nvPr>
        </p:nvSpPr>
        <p:spPr>
          <a:xfrm>
            <a:off x="1037875" y="589086"/>
            <a:ext cx="3448400" cy="4030317"/>
          </a:xfrm>
          <a:solidFill>
            <a:schemeClr val="bg1"/>
          </a:solidFill>
        </p:spPr>
        <p:txBody>
          <a:bodyPr/>
          <a:lstStyle/>
          <a:p>
            <a:pPr>
              <a:buClr>
                <a:schemeClr val="accent3">
                  <a:lumMod val="50000"/>
                </a:schemeClr>
              </a:buClr>
            </a:pPr>
            <a:r>
              <a:rPr lang="en-GB" dirty="0"/>
              <a:t>Employed male prisoners were imprisoned mostly for theft (19.8%), assault (19.4%), burglary (8.5%), unlawful acts involving controlled drugs or precursors (6.4%) and robbery without firearm (5.9%).</a:t>
            </a:r>
          </a:p>
          <a:p>
            <a:pPr>
              <a:buClr>
                <a:schemeClr val="accent3">
                  <a:lumMod val="50000"/>
                </a:schemeClr>
              </a:buClr>
            </a:pPr>
            <a:r>
              <a:rPr lang="en-GB" dirty="0"/>
              <a:t>Unemployed male prisoners were mostly admitted for committing assault (27.4%), theft (18.1%), burglary (7.2%).</a:t>
            </a:r>
          </a:p>
          <a:p>
            <a:pPr>
              <a:buClr>
                <a:schemeClr val="accent3">
                  <a:lumMod val="50000"/>
                </a:schemeClr>
              </a:buClr>
            </a:pPr>
            <a:endParaRPr lang="en-US" dirty="0"/>
          </a:p>
        </p:txBody>
      </p:sp>
      <p:sp>
        <p:nvSpPr>
          <p:cNvPr id="5" name="Text Placeholder 4"/>
          <p:cNvSpPr>
            <a:spLocks noGrp="1"/>
          </p:cNvSpPr>
          <p:nvPr>
            <p:ph type="body" idx="2"/>
          </p:nvPr>
        </p:nvSpPr>
        <p:spPr>
          <a:xfrm>
            <a:off x="4657728" y="589086"/>
            <a:ext cx="3839292" cy="4030317"/>
          </a:xfrm>
          <a:solidFill>
            <a:schemeClr val="bg1"/>
          </a:solidFill>
        </p:spPr>
        <p:txBody>
          <a:bodyPr/>
          <a:lstStyle/>
          <a:p>
            <a:pPr>
              <a:buClr>
                <a:schemeClr val="accent3">
                  <a:lumMod val="50000"/>
                </a:schemeClr>
              </a:buClr>
            </a:pPr>
            <a:r>
              <a:rPr lang="en-GB" dirty="0"/>
              <a:t>Employed female prisoners were admitted for committing theft (24.5%),  assault (21.2%) and unlawful acts involving alcohol, tobacco or other controlled substances (10.7%).   </a:t>
            </a:r>
          </a:p>
          <a:p>
            <a:pPr>
              <a:buClr>
                <a:srgbClr val="7030A0"/>
              </a:buClr>
            </a:pPr>
            <a:r>
              <a:rPr lang="en-GB" dirty="0"/>
              <a:t>Unemployed female prisoners were mostly admitted for committing assault (25.4%), theft (20.0%)and  unlawful acts involving controlled drugs or precursors(10.1%).</a:t>
            </a:r>
            <a:endParaRPr lang="en-ZW" dirty="0"/>
          </a:p>
          <a:p>
            <a:pPr marL="114300" indent="0">
              <a:buClr>
                <a:schemeClr val="accent3">
                  <a:lumMod val="50000"/>
                </a:schemeClr>
              </a:buClr>
              <a:buNone/>
            </a:pPr>
            <a:endParaRPr lang="en-US" dirty="0"/>
          </a:p>
        </p:txBody>
      </p:sp>
      <p:sp>
        <p:nvSpPr>
          <p:cNvPr id="7" name="Rounded Rectangle 4"/>
          <p:cNvSpPr txBox="1"/>
          <p:nvPr/>
        </p:nvSpPr>
        <p:spPr>
          <a:xfrm>
            <a:off x="375685" y="4678457"/>
            <a:ext cx="8479936" cy="274500"/>
          </a:xfrm>
          <a:prstGeom prst="rect">
            <a:avLst/>
          </a:prstGeom>
          <a:solidFill>
            <a:srgbClr val="00B050"/>
          </a:solidFill>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defTabSz="577850">
              <a:lnSpc>
                <a:spcPct val="90000"/>
              </a:lnSpc>
              <a:spcBef>
                <a:spcPct val="0"/>
              </a:spcBef>
              <a:spcAft>
                <a:spcPct val="35000"/>
              </a:spcAft>
            </a:pPr>
            <a:r>
              <a:rPr lang="en-ZW" sz="1200" dirty="0"/>
              <a:t>2</a:t>
            </a:r>
            <a:r>
              <a:rPr lang="en-ZW" sz="1200" baseline="30000" dirty="0"/>
              <a:t>ND</a:t>
            </a:r>
            <a:r>
              <a:rPr lang="en-ZW" sz="1200" dirty="0"/>
              <a:t> </a:t>
            </a:r>
            <a:r>
              <a:rPr lang="en-ZW" sz="1300" b="0" i="0" kern="1200" dirty="0"/>
              <a:t>QUARTER 2026 PRISON ADMISSIONS AND DISCHARGES STATISTICS</a:t>
            </a:r>
            <a:endParaRPr lang="en-ZW" sz="1300" kern="1200" dirty="0"/>
          </a:p>
        </p:txBody>
      </p:sp>
      <p:sp>
        <p:nvSpPr>
          <p:cNvPr id="6" name="Google Shape;150;p23"/>
          <p:cNvSpPr txBox="1">
            <a:spLocks noGrp="1"/>
          </p:cNvSpPr>
          <p:nvPr>
            <p:ph type="sldNum" sz="quarter" idx="12"/>
          </p:nvPr>
        </p:nvSpPr>
        <p:spPr>
          <a:xfrm>
            <a:off x="8208206" y="4619403"/>
            <a:ext cx="608264" cy="377684"/>
          </a:xfrm>
          <a:prstGeom prst="rect">
            <a:avLst/>
          </a:prstGeom>
        </p:spPr>
        <p:txBody>
          <a:bodyPr spcFirstLastPara="1" wrap="square" lIns="0" tIns="0" rIns="0" bIns="0" anchor="ctr" anchorCtr="0">
            <a:noAutofit/>
          </a:bodyPr>
          <a:lstStyle/>
          <a:p>
            <a:pPr marL="0" lvl="0" indent="0" algn="r" rtl="0">
              <a:spcBef>
                <a:spcPts val="0"/>
              </a:spcBef>
              <a:spcAft>
                <a:spcPts val="0"/>
              </a:spcAft>
              <a:buNone/>
            </a:pPr>
            <a:r>
              <a:rPr lang="en" dirty="0"/>
              <a:t>23</a:t>
            </a:r>
            <a:endParaRPr dirty="0"/>
          </a:p>
        </p:txBody>
      </p:sp>
    </p:spTree>
    <p:extLst>
      <p:ext uri="{BB962C8B-B14F-4D97-AF65-F5344CB8AC3E}">
        <p14:creationId xmlns:p14="http://schemas.microsoft.com/office/powerpoint/2010/main" val="7996086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Shape 322"/>
        <p:cNvGrpSpPr/>
        <p:nvPr/>
      </p:nvGrpSpPr>
      <p:grpSpPr>
        <a:xfrm>
          <a:off x="0" y="0"/>
          <a:ext cx="0" cy="0"/>
          <a:chOff x="0" y="0"/>
          <a:chExt cx="0" cy="0"/>
        </a:xfrm>
      </p:grpSpPr>
      <p:sp>
        <p:nvSpPr>
          <p:cNvPr id="324" name="Google Shape;324;p34"/>
          <p:cNvSpPr txBox="1">
            <a:spLocks noGrp="1"/>
          </p:cNvSpPr>
          <p:nvPr>
            <p:ph type="ctrTitle" idx="4294967295"/>
          </p:nvPr>
        </p:nvSpPr>
        <p:spPr>
          <a:xfrm>
            <a:off x="665018" y="1250950"/>
            <a:ext cx="8478982" cy="527050"/>
          </a:xfrm>
          <a:prstGeom prst="rect">
            <a:avLst/>
          </a:prstGeom>
        </p:spPr>
        <p:txBody>
          <a:bodyPr spcFirstLastPara="1" wrap="square" lIns="0" tIns="0" rIns="0" bIns="0" anchor="b" anchorCtr="0">
            <a:noAutofit/>
          </a:bodyPr>
          <a:lstStyle/>
          <a:p>
            <a:pPr lvl="0" algn="ctr"/>
            <a:r>
              <a:rPr lang="en-US" sz="4000" b="1">
                <a:solidFill>
                  <a:schemeClr val="accent1">
                    <a:lumMod val="50000"/>
                  </a:schemeClr>
                </a:solidFill>
              </a:rPr>
              <a:t>I  THANK  YOU</a:t>
            </a:r>
            <a:endParaRPr sz="4000" dirty="0"/>
          </a:p>
        </p:txBody>
      </p:sp>
      <p:pic>
        <p:nvPicPr>
          <p:cNvPr id="4" name="Picture 3">
            <a:extLst>
              <a:ext uri="{FF2B5EF4-FFF2-40B4-BE49-F238E27FC236}">
                <a16:creationId xmlns:a16="http://schemas.microsoft.com/office/drawing/2014/main" id="{126B5B25-8E89-4D7D-8CE5-A0B42BDA39E6}"/>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11200"/>
                    </a14:imgEffect>
                  </a14:imgLayer>
                </a14:imgProps>
              </a:ext>
            </a:extLst>
          </a:blip>
          <a:stretch>
            <a:fillRect/>
          </a:stretch>
        </p:blipFill>
        <p:spPr>
          <a:xfrm>
            <a:off x="30368" y="3779113"/>
            <a:ext cx="9143999" cy="927759"/>
          </a:xfrm>
          <a:prstGeom prst="rect">
            <a:avLst/>
          </a:prstGeom>
        </p:spPr>
      </p:pic>
    </p:spTree>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Gallery</Template>
  <TotalTime>10877</TotalTime>
  <Words>1921</Words>
  <Application>Microsoft Office PowerPoint</Application>
  <PresentationFormat>On-screen Show (16:9)</PresentationFormat>
  <Paragraphs>424</Paragraphs>
  <Slides>25</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Wingdings</vt:lpstr>
      <vt:lpstr>Inter-Regular</vt:lpstr>
      <vt:lpstr>Calibri</vt:lpstr>
      <vt:lpstr>Times New Roman</vt:lpstr>
      <vt:lpstr>Gill Sans MT</vt:lpstr>
      <vt:lpstr>Gallery</vt:lpstr>
      <vt:lpstr>   2026 second QUARTER PRISON ADMISSIONS AND DISCHARGES STATISTICS REPORT  PRESENTED  BY X. MOYO STATISTICIAN: social statistics  7TH OCTOBER 2026  </vt:lpstr>
      <vt:lpstr>Outline of Presentation</vt:lpstr>
      <vt:lpstr>Introduction </vt:lpstr>
      <vt:lpstr>Results</vt:lpstr>
      <vt:lpstr>PowerPoint Presentation</vt:lpstr>
      <vt:lpstr>Comparison of Prison Population Between 1st Quarter 2026 and 2nd Quarter 2026</vt:lpstr>
      <vt:lpstr>PowerPoint Presentation</vt:lpstr>
      <vt:lpstr>Sentence Status of Prisoner Population: 1st Quarter 2026 and 2nd Quarter 2026</vt:lpstr>
      <vt:lpstr>Prison Admissions: 2nd Quarter 2026</vt:lpstr>
      <vt:lpstr>New Prison Admissions: 1st Quarter 2026 and 2nd Quarter 2026</vt:lpstr>
      <vt:lpstr>Prison Admissions (Continued)</vt:lpstr>
      <vt:lpstr>Prison Discharges</vt:lpstr>
      <vt:lpstr>Prison Discharges (Continued)</vt:lpstr>
      <vt:lpstr>Reason(s) for Discharge from Prison</vt:lpstr>
      <vt:lpstr>  Profiling of New Prisoners    by</vt:lpstr>
      <vt:lpstr>New Prisoners By Age Group And Sex</vt:lpstr>
      <vt:lpstr>New prisoners by Province of Usual Residence and sex </vt:lpstr>
      <vt:lpstr>New prisoners population by Nationality and sex</vt:lpstr>
      <vt:lpstr>Reported Last Employment Status of New Prisoners By Sex</vt:lpstr>
      <vt:lpstr>Crime Count For New Prisoners</vt:lpstr>
      <vt:lpstr>Top Five Crimes Committed By New Prisoners</vt:lpstr>
      <vt:lpstr>Crime Type And Counts By Age Group Of Prisoners</vt:lpstr>
      <vt:lpstr>Crime Type And Counts By Nationality Of Prisoners</vt:lpstr>
      <vt:lpstr>Crime Counts, Type and Employment Status</vt:lpstr>
      <vt:lpstr>I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Population and Housing Census  Preliminary Results on Population Figures  By  Mr Taguma Mahonde</dc:title>
  <dc:creator>Chidemo</dc:creator>
  <cp:lastModifiedBy>HP</cp:lastModifiedBy>
  <cp:revision>703</cp:revision>
  <cp:lastPrinted>2022-07-25T14:45:46Z</cp:lastPrinted>
  <dcterms:modified xsi:type="dcterms:W3CDTF">2026-10-07T08:28:49Z</dcterms:modified>
</cp:coreProperties>
</file>